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74" r:id="rId2"/>
    <p:sldId id="270" r:id="rId3"/>
    <p:sldId id="271" r:id="rId4"/>
    <p:sldId id="272" r:id="rId5"/>
    <p:sldId id="273" r:id="rId6"/>
    <p:sldId id="256" r:id="rId7"/>
    <p:sldId id="257" r:id="rId8"/>
    <p:sldId id="258" r:id="rId9"/>
    <p:sldId id="259" r:id="rId10"/>
    <p:sldId id="260" r:id="rId11"/>
    <p:sldId id="261" r:id="rId12"/>
    <p:sldId id="262" r:id="rId13"/>
    <p:sldId id="263" r:id="rId14"/>
    <p:sldId id="264" r:id="rId15"/>
    <p:sldId id="280" r:id="rId16"/>
    <p:sldId id="281" r:id="rId17"/>
    <p:sldId id="265" r:id="rId18"/>
    <p:sldId id="266" r:id="rId19"/>
    <p:sldId id="267" r:id="rId20"/>
    <p:sldId id="268" r:id="rId21"/>
    <p:sldId id="276" r:id="rId22"/>
    <p:sldId id="277" r:id="rId23"/>
    <p:sldId id="278" r:id="rId24"/>
    <p:sldId id="279" r:id="rId25"/>
    <p:sldId id="27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4948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9210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7252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664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20406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24637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82487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82716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220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6624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0802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8335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71388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40608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07717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07568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6519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5/18/2022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0272704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pgroupjuridicos.com/" TargetMode="External"/><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9C3DB2-09A1-46C0-9FE2-7778BF571DD6}"/>
              </a:ext>
            </a:extLst>
          </p:cNvPr>
          <p:cNvSpPr>
            <a:spLocks noGrp="1"/>
          </p:cNvSpPr>
          <p:nvPr>
            <p:ph type="title"/>
          </p:nvPr>
        </p:nvSpPr>
        <p:spPr>
          <a:xfrm>
            <a:off x="3785191" y="685799"/>
            <a:ext cx="6957421" cy="2525233"/>
          </a:xfrm>
        </p:spPr>
        <p:txBody>
          <a:bodyPr>
            <a:normAutofit/>
          </a:bodyPr>
          <a:lstStyle/>
          <a:p>
            <a:pPr algn="ctr"/>
            <a:r>
              <a:rPr lang="es-ES" sz="2800">
                <a:solidFill>
                  <a:srgbClr val="7030A0"/>
                </a:solidFill>
              </a:rPr>
              <a:t>PROYECTO </a:t>
            </a:r>
            <a:r>
              <a:rPr lang="es-ES" sz="2800" dirty="0">
                <a:solidFill>
                  <a:srgbClr val="7030A0"/>
                </a:solidFill>
              </a:rPr>
              <a:t>DE REFORMA DE LA LEY VASCA DE LA ACTIVIDAD FISICA Y DEL DEPORTE</a:t>
            </a:r>
          </a:p>
        </p:txBody>
      </p:sp>
      <p:pic>
        <p:nvPicPr>
          <p:cNvPr id="1026" name="Picture 2" descr="Asociación de Federacions Deportivas de Álava Logo">
            <a:extLst>
              <a:ext uri="{FF2B5EF4-FFF2-40B4-BE49-F238E27FC236}">
                <a16:creationId xmlns:a16="http://schemas.microsoft.com/office/drawing/2014/main" id="{98FF3AD5-3516-4328-9EBB-F851FF1B7F5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4576" y="441251"/>
            <a:ext cx="2857143" cy="1180952"/>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texto 3">
            <a:extLst>
              <a:ext uri="{FF2B5EF4-FFF2-40B4-BE49-F238E27FC236}">
                <a16:creationId xmlns:a16="http://schemas.microsoft.com/office/drawing/2014/main" id="{3B723DDB-A817-4C24-8F13-CD29045C7ABE}"/>
              </a:ext>
            </a:extLst>
          </p:cNvPr>
          <p:cNvSpPr>
            <a:spLocks noGrp="1"/>
          </p:cNvSpPr>
          <p:nvPr>
            <p:ph type="body" sz="half" idx="2"/>
          </p:nvPr>
        </p:nvSpPr>
        <p:spPr>
          <a:xfrm>
            <a:off x="5740868" y="3108053"/>
            <a:ext cx="3657600" cy="2091267"/>
          </a:xfrm>
        </p:spPr>
        <p:txBody>
          <a:bodyPr>
            <a:normAutofit fontScale="55000" lnSpcReduction="20000"/>
          </a:bodyPr>
          <a:lstStyle/>
          <a:p>
            <a:endParaRPr lang="es-ES" dirty="0"/>
          </a:p>
          <a:p>
            <a:endParaRPr lang="es-ES" dirty="0"/>
          </a:p>
          <a:p>
            <a:endParaRPr lang="es-ES" dirty="0"/>
          </a:p>
          <a:p>
            <a:endParaRPr lang="es-ES" dirty="0"/>
          </a:p>
          <a:p>
            <a:r>
              <a:rPr lang="es-ES" sz="2900" dirty="0"/>
              <a:t>Juan Carlos Soto del Castillo</a:t>
            </a:r>
          </a:p>
          <a:p>
            <a:r>
              <a:rPr lang="es-ES" sz="2900" dirty="0"/>
              <a:t>Asesor </a:t>
            </a:r>
            <a:r>
              <a:rPr lang="es-ES" sz="2900" b="1" dirty="0"/>
              <a:t>jurídico de AFDA</a:t>
            </a:r>
          </a:p>
          <a:p>
            <a:r>
              <a:rPr lang="es-ES" sz="2900" b="1" dirty="0"/>
              <a:t>SP </a:t>
            </a:r>
            <a:r>
              <a:rPr lang="es-ES" sz="2900" b="1" dirty="0" err="1"/>
              <a:t>group</a:t>
            </a:r>
            <a:endParaRPr lang="es-ES" sz="2900" b="1" dirty="0"/>
          </a:p>
          <a:p>
            <a:r>
              <a:rPr lang="es-ES" b="1" dirty="0">
                <a:hlinkClick r:id="rId3"/>
              </a:rPr>
              <a:t>www.sp</a:t>
            </a:r>
            <a:r>
              <a:rPr lang="es-ES" dirty="0">
                <a:hlinkClick r:id="rId3"/>
              </a:rPr>
              <a:t>groupjuridicos.com</a:t>
            </a:r>
            <a:endParaRPr lang="es-ES" dirty="0"/>
          </a:p>
          <a:p>
            <a:endParaRPr lang="es-ES" dirty="0"/>
          </a:p>
          <a:p>
            <a:endParaRPr lang="es-ES" dirty="0"/>
          </a:p>
        </p:txBody>
      </p:sp>
      <p:pic>
        <p:nvPicPr>
          <p:cNvPr id="6" name="Imagen 5">
            <a:extLst>
              <a:ext uri="{FF2B5EF4-FFF2-40B4-BE49-F238E27FC236}">
                <a16:creationId xmlns:a16="http://schemas.microsoft.com/office/drawing/2014/main" id="{A6B7EE19-1BA7-4C55-A770-45B0B894F0D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405372" y="4301065"/>
            <a:ext cx="1046433" cy="898255"/>
          </a:xfrm>
          <a:prstGeom prst="rect">
            <a:avLst/>
          </a:prstGeom>
          <a:noFill/>
          <a:ln>
            <a:noFill/>
          </a:ln>
        </p:spPr>
      </p:pic>
    </p:spTree>
    <p:extLst>
      <p:ext uri="{BB962C8B-B14F-4D97-AF65-F5344CB8AC3E}">
        <p14:creationId xmlns:p14="http://schemas.microsoft.com/office/powerpoint/2010/main" val="1241674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0F1E2-6360-4261-A5BB-CBDDCC734F7B}"/>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E9C682D9-73CC-9525-D93C-148FEBEBF5D8}"/>
              </a:ext>
            </a:extLst>
          </p:cNvPr>
          <p:cNvSpPr>
            <a:spLocks noGrp="1"/>
          </p:cNvSpPr>
          <p:nvPr>
            <p:ph idx="1"/>
          </p:nvPr>
        </p:nvSpPr>
        <p:spPr>
          <a:xfrm>
            <a:off x="684212" y="685800"/>
            <a:ext cx="10522504" cy="5308600"/>
          </a:xfrm>
        </p:spPr>
        <p:txBody>
          <a:bodyPr/>
          <a:lstStyle/>
          <a:p>
            <a:pPr algn="l"/>
            <a:endParaRPr lang="es-ES" sz="1800" b="0" i="0" u="none" strike="noStrike" baseline="0" dirty="0">
              <a:solidFill>
                <a:srgbClr val="000000"/>
              </a:solidFill>
              <a:latin typeface="Garamond" panose="02020404030301010803" pitchFamily="18" charset="0"/>
            </a:endParaRPr>
          </a:p>
          <a:p>
            <a:pPr algn="just"/>
            <a:r>
              <a:rPr lang="es-ES" sz="3600" b="1" i="0" u="none" strike="noStrike" baseline="0" dirty="0">
                <a:solidFill>
                  <a:srgbClr val="000000"/>
                </a:solidFill>
                <a:latin typeface="Garamond" panose="02020404030301010803" pitchFamily="18" charset="0"/>
              </a:rPr>
              <a:t>Artículo 1.- Objeto y ámbito de aplicación. </a:t>
            </a:r>
            <a:endParaRPr lang="es-ES" sz="3600" b="0" i="0" u="none" strike="noStrike" baseline="0" dirty="0">
              <a:solidFill>
                <a:srgbClr val="000000"/>
              </a:solidFill>
              <a:latin typeface="Garamond" panose="02020404030301010803" pitchFamily="18" charset="0"/>
            </a:endParaRPr>
          </a:p>
          <a:p>
            <a:pPr algn="just"/>
            <a:r>
              <a:rPr lang="es-ES" sz="3600" b="0" i="0" u="none" strike="noStrike" baseline="0" dirty="0">
                <a:solidFill>
                  <a:srgbClr val="000000"/>
                </a:solidFill>
                <a:latin typeface="Garamond" panose="02020404030301010803" pitchFamily="18" charset="0"/>
              </a:rPr>
              <a:t>1.- El objeto de la presente Ley es la regulación y promoción de la actividad física y del deporte en la Comunidad Autónoma del País Vasco. </a:t>
            </a:r>
            <a:endParaRPr lang="es-ES" sz="3600" dirty="0"/>
          </a:p>
        </p:txBody>
      </p:sp>
      <p:sp>
        <p:nvSpPr>
          <p:cNvPr id="4" name="Marcador de texto 3">
            <a:extLst>
              <a:ext uri="{FF2B5EF4-FFF2-40B4-BE49-F238E27FC236}">
                <a16:creationId xmlns:a16="http://schemas.microsoft.com/office/drawing/2014/main" id="{9D1CB376-1FB9-4678-AE3F-EF0D42ABBB78}"/>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700986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72C8F8-D754-454C-AC8F-7C2D8B3D12E2}"/>
              </a:ext>
            </a:extLst>
          </p:cNvPr>
          <p:cNvSpPr>
            <a:spLocks noGrp="1"/>
          </p:cNvSpPr>
          <p:nvPr>
            <p:ph type="title"/>
          </p:nvPr>
        </p:nvSpPr>
        <p:spPr/>
        <p:txBody>
          <a:bodyPr/>
          <a:lstStyle/>
          <a:p>
            <a:endParaRPr lang="es-ES" dirty="0"/>
          </a:p>
        </p:txBody>
      </p:sp>
      <p:sp>
        <p:nvSpPr>
          <p:cNvPr id="5" name="Marcador de contenido 4">
            <a:extLst>
              <a:ext uri="{FF2B5EF4-FFF2-40B4-BE49-F238E27FC236}">
                <a16:creationId xmlns:a16="http://schemas.microsoft.com/office/drawing/2014/main" id="{09BCF3B2-A1F9-D7CC-5949-9E4A3C3EEB0F}"/>
              </a:ext>
            </a:extLst>
          </p:cNvPr>
          <p:cNvSpPr>
            <a:spLocks noGrp="1"/>
          </p:cNvSpPr>
          <p:nvPr>
            <p:ph idx="1"/>
          </p:nvPr>
        </p:nvSpPr>
        <p:spPr>
          <a:xfrm>
            <a:off x="684212" y="685800"/>
            <a:ext cx="10958439" cy="5308600"/>
          </a:xfrm>
        </p:spPr>
        <p:txBody>
          <a:bodyPr/>
          <a:lstStyle/>
          <a:p>
            <a:endParaRPr lang="es-ES" dirty="0"/>
          </a:p>
        </p:txBody>
      </p:sp>
      <p:sp>
        <p:nvSpPr>
          <p:cNvPr id="4" name="Marcador de texto 3">
            <a:extLst>
              <a:ext uri="{FF2B5EF4-FFF2-40B4-BE49-F238E27FC236}">
                <a16:creationId xmlns:a16="http://schemas.microsoft.com/office/drawing/2014/main" id="{0AD8B355-99BD-46FB-AB31-E63007E3B618}"/>
              </a:ext>
            </a:extLst>
          </p:cNvPr>
          <p:cNvSpPr>
            <a:spLocks noGrp="1"/>
          </p:cNvSpPr>
          <p:nvPr>
            <p:ph type="body" sz="half" idx="2"/>
          </p:nvPr>
        </p:nvSpPr>
        <p:spPr/>
        <p:txBody>
          <a:bodyPr/>
          <a:lstStyle/>
          <a:p>
            <a:endParaRPr lang="es-ES" dirty="0"/>
          </a:p>
        </p:txBody>
      </p:sp>
      <p:sp>
        <p:nvSpPr>
          <p:cNvPr id="8" name="CuadroTexto 7">
            <a:extLst>
              <a:ext uri="{FF2B5EF4-FFF2-40B4-BE49-F238E27FC236}">
                <a16:creationId xmlns:a16="http://schemas.microsoft.com/office/drawing/2014/main" id="{6649A497-3324-313E-F832-85C2DE893F18}"/>
              </a:ext>
            </a:extLst>
          </p:cNvPr>
          <p:cNvSpPr txBox="1"/>
          <p:nvPr/>
        </p:nvSpPr>
        <p:spPr>
          <a:xfrm>
            <a:off x="1318437" y="1997839"/>
            <a:ext cx="9962707" cy="2215991"/>
          </a:xfrm>
          <a:prstGeom prst="rect">
            <a:avLst/>
          </a:prstGeom>
          <a:noFill/>
        </p:spPr>
        <p:txBody>
          <a:bodyPr wrap="square">
            <a:spAutoFit/>
          </a:bodyPr>
          <a:lstStyle/>
          <a:p>
            <a:endParaRPr lang="es-ES" sz="1800" b="0" i="0" u="none" strike="noStrike" baseline="0" dirty="0">
              <a:solidFill>
                <a:srgbClr val="000000"/>
              </a:solidFill>
              <a:latin typeface="Garamond" panose="02020404030301010803" pitchFamily="18" charset="0"/>
            </a:endParaRPr>
          </a:p>
          <a:p>
            <a:pPr algn="just"/>
            <a:r>
              <a:rPr lang="es-ES" sz="4000" b="0" i="0" u="none" strike="noStrike" baseline="0" dirty="0">
                <a:solidFill>
                  <a:srgbClr val="000000"/>
                </a:solidFill>
                <a:latin typeface="Garamond" panose="02020404030301010803" pitchFamily="18" charset="0"/>
              </a:rPr>
              <a:t>Queda fuera del ámbito de la presente Ley la regulación de los </a:t>
            </a:r>
            <a:r>
              <a:rPr lang="es-ES" sz="4000" b="0" i="1" u="none" strike="noStrike" baseline="0" dirty="0">
                <a:solidFill>
                  <a:srgbClr val="000000"/>
                </a:solidFill>
                <a:latin typeface="Garamond" panose="02020404030301010803" pitchFamily="18" charset="0"/>
              </a:rPr>
              <a:t>e-</a:t>
            </a:r>
            <a:r>
              <a:rPr lang="es-ES" sz="4000" b="0" i="1" u="none" strike="noStrike" baseline="0" dirty="0" err="1">
                <a:solidFill>
                  <a:srgbClr val="000000"/>
                </a:solidFill>
                <a:latin typeface="Garamond" panose="02020404030301010803" pitchFamily="18" charset="0"/>
              </a:rPr>
              <a:t>sports</a:t>
            </a:r>
            <a:r>
              <a:rPr lang="es-ES" sz="4000" b="0" i="1" u="none" strike="noStrike" baseline="0" dirty="0">
                <a:solidFill>
                  <a:srgbClr val="000000"/>
                </a:solidFill>
                <a:latin typeface="Garamond" panose="02020404030301010803" pitchFamily="18" charset="0"/>
              </a:rPr>
              <a:t> </a:t>
            </a:r>
            <a:r>
              <a:rPr lang="es-ES" sz="4000" b="0" i="0" u="none" strike="noStrike" baseline="0" dirty="0">
                <a:solidFill>
                  <a:srgbClr val="000000"/>
                </a:solidFill>
                <a:latin typeface="Garamond" panose="02020404030301010803" pitchFamily="18" charset="0"/>
              </a:rPr>
              <a:t>o juegos electrónicos y cualesquiera actividades análogas</a:t>
            </a:r>
            <a:r>
              <a:rPr lang="es-ES" sz="1800" b="0" i="0" u="none" strike="noStrike" baseline="0" dirty="0">
                <a:solidFill>
                  <a:srgbClr val="000000"/>
                </a:solidFill>
                <a:latin typeface="Garamond" panose="02020404030301010803" pitchFamily="18" charset="0"/>
              </a:rPr>
              <a:t>. </a:t>
            </a:r>
            <a:endParaRPr lang="es-ES" dirty="0"/>
          </a:p>
        </p:txBody>
      </p:sp>
    </p:spTree>
    <p:extLst>
      <p:ext uri="{BB962C8B-B14F-4D97-AF65-F5344CB8AC3E}">
        <p14:creationId xmlns:p14="http://schemas.microsoft.com/office/powerpoint/2010/main" val="3798113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72A31E-5766-43B8-9E38-B4D72D0D28CE}"/>
              </a:ext>
            </a:extLst>
          </p:cNvPr>
          <p:cNvSpPr>
            <a:spLocks noGrp="1"/>
          </p:cNvSpPr>
          <p:nvPr>
            <p:ph type="title"/>
          </p:nvPr>
        </p:nvSpPr>
        <p:spPr/>
        <p:txBody>
          <a:bodyPr/>
          <a:lstStyle/>
          <a:p>
            <a:endParaRPr lang="es-ES" dirty="0"/>
          </a:p>
        </p:txBody>
      </p:sp>
      <p:sp>
        <p:nvSpPr>
          <p:cNvPr id="5" name="Marcador de contenido 4">
            <a:extLst>
              <a:ext uri="{FF2B5EF4-FFF2-40B4-BE49-F238E27FC236}">
                <a16:creationId xmlns:a16="http://schemas.microsoft.com/office/drawing/2014/main" id="{92934113-B91C-8348-775B-DECE814EF9FA}"/>
              </a:ext>
            </a:extLst>
          </p:cNvPr>
          <p:cNvSpPr>
            <a:spLocks noGrp="1"/>
          </p:cNvSpPr>
          <p:nvPr>
            <p:ph idx="1"/>
          </p:nvPr>
        </p:nvSpPr>
        <p:spPr>
          <a:xfrm>
            <a:off x="684212" y="685800"/>
            <a:ext cx="10735155" cy="5308600"/>
          </a:xfrm>
        </p:spPr>
        <p:txBody>
          <a:bodyPr>
            <a:normAutofit/>
          </a:bodyPr>
          <a:lstStyle/>
          <a:p>
            <a:pPr algn="l"/>
            <a:endParaRPr lang="es-ES" sz="3600" b="0" i="0" u="none" strike="noStrike" baseline="0" dirty="0">
              <a:solidFill>
                <a:srgbClr val="000000"/>
              </a:solidFill>
              <a:latin typeface="Garamond" panose="02020404030301010803" pitchFamily="18" charset="0"/>
            </a:endParaRPr>
          </a:p>
          <a:p>
            <a:pPr marL="0" indent="0" algn="ctr">
              <a:buNone/>
            </a:pPr>
            <a:r>
              <a:rPr lang="es-ES" sz="3600" b="1" dirty="0">
                <a:solidFill>
                  <a:srgbClr val="000000"/>
                </a:solidFill>
                <a:latin typeface="Garamond" panose="02020404030301010803" pitchFamily="18" charset="0"/>
              </a:rPr>
              <a:t>	</a:t>
            </a:r>
            <a:r>
              <a:rPr lang="es-ES" sz="3600" b="1" i="0" u="none" strike="noStrike" baseline="0" dirty="0">
                <a:solidFill>
                  <a:srgbClr val="000000"/>
                </a:solidFill>
                <a:latin typeface="Garamond" panose="02020404030301010803" pitchFamily="18" charset="0"/>
              </a:rPr>
              <a:t>Agencia Vasca de Actividad Física </a:t>
            </a:r>
            <a:endParaRPr lang="es-ES" sz="3600" b="0" i="0" u="none" strike="noStrike" baseline="0" dirty="0">
              <a:solidFill>
                <a:srgbClr val="000000"/>
              </a:solidFill>
              <a:latin typeface="Garamond" panose="02020404030301010803" pitchFamily="18" charset="0"/>
            </a:endParaRPr>
          </a:p>
          <a:p>
            <a:pPr algn="just"/>
            <a:r>
              <a:rPr lang="es-ES" sz="3600" b="0" i="0" u="none" strike="noStrike" baseline="0" dirty="0">
                <a:solidFill>
                  <a:srgbClr val="000000"/>
                </a:solidFill>
                <a:latin typeface="Garamond" panose="02020404030301010803" pitchFamily="18" charset="0"/>
              </a:rPr>
              <a:t>La Agencia Vasca de Actividad Física es servicio adscrito al departamento de la Administración General de la Comunidad Autónoma competente en materia deportiva. </a:t>
            </a:r>
            <a:endParaRPr lang="es-ES" sz="3600" dirty="0"/>
          </a:p>
        </p:txBody>
      </p:sp>
      <p:sp>
        <p:nvSpPr>
          <p:cNvPr id="4" name="Marcador de texto 3">
            <a:extLst>
              <a:ext uri="{FF2B5EF4-FFF2-40B4-BE49-F238E27FC236}">
                <a16:creationId xmlns:a16="http://schemas.microsoft.com/office/drawing/2014/main" id="{9568D40E-E74A-4D60-90F0-59ACEA966487}"/>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3773545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4B3C30-E53C-4296-A946-389A85043C56}"/>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130539D7-85BB-1851-DB52-36AAEA68DDA4}"/>
              </a:ext>
            </a:extLst>
          </p:cNvPr>
          <p:cNvSpPr>
            <a:spLocks noGrp="1"/>
          </p:cNvSpPr>
          <p:nvPr>
            <p:ph idx="1"/>
          </p:nvPr>
        </p:nvSpPr>
        <p:spPr>
          <a:xfrm>
            <a:off x="684212" y="685800"/>
            <a:ext cx="10639462" cy="5308600"/>
          </a:xfrm>
        </p:spPr>
        <p:txBody>
          <a:bodyPr>
            <a:normAutofit/>
          </a:bodyPr>
          <a:lstStyle/>
          <a:p>
            <a:pPr algn="l"/>
            <a:endParaRPr lang="es-ES" sz="2800" b="0" i="0" u="none" strike="noStrike" baseline="0" dirty="0">
              <a:solidFill>
                <a:srgbClr val="000000"/>
              </a:solidFill>
              <a:latin typeface="Garamond" panose="02020404030301010803" pitchFamily="18" charset="0"/>
            </a:endParaRPr>
          </a:p>
          <a:p>
            <a:pPr algn="ctr"/>
            <a:r>
              <a:rPr lang="es-ES" sz="2800" b="1" i="0" u="none" strike="noStrike" baseline="0" dirty="0">
                <a:solidFill>
                  <a:srgbClr val="000000"/>
                </a:solidFill>
                <a:latin typeface="Garamond" panose="02020404030301010803" pitchFamily="18" charset="0"/>
              </a:rPr>
              <a:t>Fundación </a:t>
            </a:r>
            <a:r>
              <a:rPr lang="es-ES" sz="2800" b="1" i="0" u="none" strike="noStrike" baseline="0" dirty="0" err="1">
                <a:solidFill>
                  <a:srgbClr val="000000"/>
                </a:solidFill>
                <a:latin typeface="Garamond" panose="02020404030301010803" pitchFamily="18" charset="0"/>
              </a:rPr>
              <a:t>Basque</a:t>
            </a:r>
            <a:r>
              <a:rPr lang="es-ES" sz="2800" b="1" i="0" u="none" strike="noStrike" baseline="0" dirty="0">
                <a:solidFill>
                  <a:srgbClr val="000000"/>
                </a:solidFill>
                <a:latin typeface="Garamond" panose="02020404030301010803" pitchFamily="18" charset="0"/>
              </a:rPr>
              <a:t> </a:t>
            </a:r>
            <a:r>
              <a:rPr lang="es-ES" sz="2800" b="1" i="0" u="none" strike="noStrike" baseline="0" dirty="0" err="1">
                <a:solidFill>
                  <a:srgbClr val="000000"/>
                </a:solidFill>
                <a:latin typeface="Garamond" panose="02020404030301010803" pitchFamily="18" charset="0"/>
              </a:rPr>
              <a:t>Team</a:t>
            </a:r>
            <a:r>
              <a:rPr lang="es-ES" sz="2800" b="1" i="0" u="none" strike="noStrike" baseline="0" dirty="0">
                <a:solidFill>
                  <a:srgbClr val="000000"/>
                </a:solidFill>
                <a:latin typeface="Garamond" panose="02020404030301010803" pitchFamily="18" charset="0"/>
              </a:rPr>
              <a:t> </a:t>
            </a:r>
            <a:r>
              <a:rPr lang="es-ES" sz="2800" b="1" i="0" u="none" strike="noStrike" baseline="0" dirty="0" err="1">
                <a:solidFill>
                  <a:srgbClr val="000000"/>
                </a:solidFill>
                <a:latin typeface="Garamond" panose="02020404030301010803" pitchFamily="18" charset="0"/>
              </a:rPr>
              <a:t>Fundazioa</a:t>
            </a:r>
            <a:endParaRPr lang="es-ES" sz="2800" b="1" dirty="0">
              <a:solidFill>
                <a:srgbClr val="000000"/>
              </a:solidFill>
              <a:latin typeface="Garamond" panose="02020404030301010803" pitchFamily="18" charset="0"/>
            </a:endParaRPr>
          </a:p>
          <a:p>
            <a:pPr algn="just"/>
            <a:endParaRPr lang="es-ES" sz="2800" b="0" i="0" u="none" strike="noStrike" baseline="0" dirty="0">
              <a:solidFill>
                <a:srgbClr val="000000"/>
              </a:solidFill>
              <a:latin typeface="Garamond" panose="02020404030301010803" pitchFamily="18" charset="0"/>
            </a:endParaRPr>
          </a:p>
          <a:p>
            <a:pPr algn="just"/>
            <a:r>
              <a:rPr lang="es-ES" sz="2800" b="0" i="0" u="none" strike="noStrike" baseline="0" dirty="0">
                <a:solidFill>
                  <a:srgbClr val="000000"/>
                </a:solidFill>
                <a:latin typeface="Garamond" panose="02020404030301010803" pitchFamily="18" charset="0"/>
              </a:rPr>
              <a:t>La Fundación </a:t>
            </a:r>
            <a:r>
              <a:rPr lang="es-ES" sz="2800" b="0" i="0" u="none" strike="noStrike" baseline="0" dirty="0" err="1">
                <a:solidFill>
                  <a:srgbClr val="000000"/>
                </a:solidFill>
                <a:latin typeface="Garamond" panose="02020404030301010803" pitchFamily="18" charset="0"/>
              </a:rPr>
              <a:t>Basque</a:t>
            </a:r>
            <a:r>
              <a:rPr lang="es-ES" sz="2800" b="0" i="0" u="none" strike="noStrike" baseline="0" dirty="0">
                <a:solidFill>
                  <a:srgbClr val="000000"/>
                </a:solidFill>
                <a:latin typeface="Garamond" panose="02020404030301010803" pitchFamily="18" charset="0"/>
              </a:rPr>
              <a:t> </a:t>
            </a:r>
            <a:r>
              <a:rPr lang="es-ES" sz="2800" b="0" i="0" u="none" strike="noStrike" baseline="0" dirty="0" err="1">
                <a:solidFill>
                  <a:srgbClr val="000000"/>
                </a:solidFill>
                <a:latin typeface="Garamond" panose="02020404030301010803" pitchFamily="18" charset="0"/>
              </a:rPr>
              <a:t>Team</a:t>
            </a:r>
            <a:r>
              <a:rPr lang="es-ES" sz="2800" b="0" i="0" u="none" strike="noStrike" baseline="0" dirty="0">
                <a:solidFill>
                  <a:srgbClr val="000000"/>
                </a:solidFill>
                <a:latin typeface="Garamond" panose="02020404030301010803" pitchFamily="18" charset="0"/>
              </a:rPr>
              <a:t> </a:t>
            </a:r>
            <a:r>
              <a:rPr lang="es-ES" sz="2800" b="0" i="0" u="none" strike="noStrike" baseline="0" dirty="0" err="1">
                <a:solidFill>
                  <a:srgbClr val="000000"/>
                </a:solidFill>
                <a:latin typeface="Garamond" panose="02020404030301010803" pitchFamily="18" charset="0"/>
              </a:rPr>
              <a:t>Fundazioa</a:t>
            </a:r>
            <a:r>
              <a:rPr lang="es-ES" sz="2800" b="0" i="0" u="none" strike="noStrike" baseline="0" dirty="0">
                <a:solidFill>
                  <a:srgbClr val="000000"/>
                </a:solidFill>
                <a:latin typeface="Garamond" panose="02020404030301010803" pitchFamily="18" charset="0"/>
              </a:rPr>
              <a:t> será la entidad del sector público vasco encargada de desarrollar los fines y objetivos establecidos en sus Estatutos, y especialmente de promover, sin perjuicio de la intervención de otras entidades, la preparación, participación y representación de las y los deportistas, de las técnicas y los técnicos deportivos y de las juezas y jueces deportivos del País Vasco en los Juegos Olímpicos y en los Juegos Paralímpicos, así como de la promoción del deporte de alto nivel. </a:t>
            </a:r>
            <a:endParaRPr lang="es-ES" sz="2800" dirty="0"/>
          </a:p>
        </p:txBody>
      </p:sp>
      <p:sp>
        <p:nvSpPr>
          <p:cNvPr id="4" name="Marcador de texto 3">
            <a:extLst>
              <a:ext uri="{FF2B5EF4-FFF2-40B4-BE49-F238E27FC236}">
                <a16:creationId xmlns:a16="http://schemas.microsoft.com/office/drawing/2014/main" id="{CB946077-8D4A-4A00-8E14-3672C4997D4E}"/>
              </a:ext>
            </a:extLst>
          </p:cNvPr>
          <p:cNvSpPr>
            <a:spLocks noGrp="1"/>
          </p:cNvSpPr>
          <p:nvPr>
            <p:ph type="body" sz="half" idx="2"/>
          </p:nvPr>
        </p:nvSpPr>
        <p:spPr/>
        <p:txBody>
          <a:bodyPr/>
          <a:lstStyle/>
          <a:p>
            <a:endParaRPr lang="es-ES" dirty="0"/>
          </a:p>
        </p:txBody>
      </p:sp>
    </p:spTree>
    <p:extLst>
      <p:ext uri="{BB962C8B-B14F-4D97-AF65-F5344CB8AC3E}">
        <p14:creationId xmlns:p14="http://schemas.microsoft.com/office/powerpoint/2010/main" val="2205594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6806D4A-0022-4CF7-91A2-A475BA2F1823}"/>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3B121B0-FEB0-63BD-35A0-25633BC23122}"/>
              </a:ext>
            </a:extLst>
          </p:cNvPr>
          <p:cNvSpPr>
            <a:spLocks noGrp="1"/>
          </p:cNvSpPr>
          <p:nvPr>
            <p:ph idx="1"/>
          </p:nvPr>
        </p:nvSpPr>
        <p:spPr>
          <a:xfrm>
            <a:off x="684212" y="685800"/>
            <a:ext cx="10894644" cy="5308600"/>
          </a:xfrm>
        </p:spPr>
        <p:txBody>
          <a:bodyPr/>
          <a:lstStyle/>
          <a:p>
            <a:pPr algn="l"/>
            <a:endParaRPr lang="es-ES" sz="1800" b="0" i="0" u="none" strike="noStrike" baseline="0" dirty="0">
              <a:solidFill>
                <a:srgbClr val="000000"/>
              </a:solidFill>
              <a:latin typeface="Garamond" panose="02020404030301010803" pitchFamily="18" charset="0"/>
            </a:endParaRPr>
          </a:p>
          <a:p>
            <a:pPr algn="ctr"/>
            <a:r>
              <a:rPr lang="es-ES" sz="1800" b="1" i="0" u="none" strike="noStrike" baseline="0" dirty="0">
                <a:solidFill>
                  <a:srgbClr val="000000"/>
                </a:solidFill>
                <a:latin typeface="Garamond" panose="02020404030301010803" pitchFamily="18" charset="0"/>
              </a:rPr>
              <a:t>Buena gobernanza en la actividad física y en el deporte.</a:t>
            </a:r>
          </a:p>
          <a:p>
            <a:pPr algn="ctr"/>
            <a:endParaRPr lang="es-ES" sz="1800" b="1" dirty="0">
              <a:solidFill>
                <a:srgbClr val="000000"/>
              </a:solidFill>
              <a:latin typeface="Garamond" panose="02020404030301010803" pitchFamily="18" charset="0"/>
            </a:endParaRPr>
          </a:p>
          <a:p>
            <a:pPr algn="ctr"/>
            <a:endParaRPr lang="es-ES" sz="1800" b="0" i="0" u="none" strike="noStrike" baseline="0" dirty="0">
              <a:solidFill>
                <a:srgbClr val="000000"/>
              </a:solidFill>
              <a:latin typeface="Garamond" panose="02020404030301010803" pitchFamily="18" charset="0"/>
            </a:endParaRPr>
          </a:p>
          <a:p>
            <a:pPr algn="just"/>
            <a:r>
              <a:rPr lang="es-ES" sz="1800" b="0" i="0" u="none" strike="noStrike" baseline="0" dirty="0">
                <a:solidFill>
                  <a:srgbClr val="000000"/>
                </a:solidFill>
                <a:latin typeface="Garamond" panose="02020404030301010803" pitchFamily="18" charset="0"/>
              </a:rPr>
              <a:t>1.- La buena gobernanza en la actividad física y el deporte deberá garantizar los valores de integridad, transparencia, igualdad, equidad, inclusión social y cualesquiera otros valores comúnmente vinculados al concepto de buena gobernanza. </a:t>
            </a:r>
          </a:p>
          <a:p>
            <a:pPr algn="just"/>
            <a:r>
              <a:rPr lang="es-ES" sz="1800" b="0" i="0" u="none" strike="noStrike" baseline="0" dirty="0">
                <a:solidFill>
                  <a:srgbClr val="000000"/>
                </a:solidFill>
                <a:latin typeface="Garamond" panose="02020404030301010803" pitchFamily="18" charset="0"/>
              </a:rPr>
              <a:t>2.- Las Administraciones Públicas del País Vasco, en el ámbito de sus respectivas competencias, podrán condicionar la financiación pública de la actividad física y del deporte y el apoyo a candidaturas para eventos deportivos especiales al cumplimiento de unos estándares mínimos de buena gobernanza en la actividad física y el deporte. </a:t>
            </a:r>
          </a:p>
          <a:p>
            <a:pPr algn="just"/>
            <a:r>
              <a:rPr lang="es-ES" sz="1800" b="0" i="0" u="none" strike="noStrike" baseline="0" dirty="0">
                <a:solidFill>
                  <a:srgbClr val="000000"/>
                </a:solidFill>
                <a:latin typeface="Garamond" panose="02020404030301010803" pitchFamily="18" charset="0"/>
              </a:rPr>
              <a:t>3.- Además, deberán tenerse en cuenta los principios de eficiencia en la gestión y participación democrática. </a:t>
            </a:r>
            <a:endParaRPr lang="es-ES" dirty="0"/>
          </a:p>
        </p:txBody>
      </p:sp>
      <p:sp>
        <p:nvSpPr>
          <p:cNvPr id="6" name="Marcador de texto 5">
            <a:extLst>
              <a:ext uri="{FF2B5EF4-FFF2-40B4-BE49-F238E27FC236}">
                <a16:creationId xmlns:a16="http://schemas.microsoft.com/office/drawing/2014/main" id="{539E0561-6764-47C2-8435-699C10FE6676}"/>
              </a:ext>
            </a:extLst>
          </p:cNvPr>
          <p:cNvSpPr>
            <a:spLocks noGrp="1"/>
          </p:cNvSpPr>
          <p:nvPr>
            <p:ph type="body" sz="half" idx="2"/>
          </p:nvPr>
        </p:nvSpPr>
        <p:spPr/>
        <p:txBody>
          <a:bodyPr/>
          <a:lstStyle/>
          <a:p>
            <a:endParaRPr lang="es-ES" dirty="0"/>
          </a:p>
        </p:txBody>
      </p:sp>
    </p:spTree>
    <p:extLst>
      <p:ext uri="{BB962C8B-B14F-4D97-AF65-F5344CB8AC3E}">
        <p14:creationId xmlns:p14="http://schemas.microsoft.com/office/powerpoint/2010/main" val="337637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EF8E5D-336E-4A08-B3E0-5550343E0055}"/>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DACB2E69-8898-6D73-DE8B-056444415621}"/>
              </a:ext>
            </a:extLst>
          </p:cNvPr>
          <p:cNvSpPr>
            <a:spLocks noGrp="1"/>
          </p:cNvSpPr>
          <p:nvPr>
            <p:ph idx="1"/>
          </p:nvPr>
        </p:nvSpPr>
        <p:spPr>
          <a:xfrm>
            <a:off x="684212" y="685800"/>
            <a:ext cx="10607565" cy="5308600"/>
          </a:xfrm>
        </p:spPr>
        <p:txBody>
          <a:bodyPr>
            <a:normAutofit/>
          </a:bodyPr>
          <a:lstStyle/>
          <a:p>
            <a:pPr algn="l"/>
            <a:endParaRPr lang="es-ES" sz="2800" b="0" i="0" u="none" strike="noStrike" baseline="0" dirty="0">
              <a:solidFill>
                <a:srgbClr val="000000"/>
              </a:solidFill>
              <a:latin typeface="Garamond" panose="02020404030301010803" pitchFamily="18" charset="0"/>
            </a:endParaRPr>
          </a:p>
          <a:p>
            <a:pPr algn="ctr"/>
            <a:r>
              <a:rPr lang="es-ES" sz="2800" b="1" i="0" u="none" strike="noStrike" baseline="0" dirty="0">
                <a:solidFill>
                  <a:srgbClr val="000000"/>
                </a:solidFill>
                <a:latin typeface="Garamond" panose="02020404030301010803" pitchFamily="18" charset="0"/>
              </a:rPr>
              <a:t> Integridad en las competiciones deportivas</a:t>
            </a:r>
            <a:endParaRPr lang="es-ES" sz="2800" b="1" dirty="0">
              <a:solidFill>
                <a:srgbClr val="000000"/>
              </a:solidFill>
              <a:latin typeface="Garamond" panose="02020404030301010803" pitchFamily="18" charset="0"/>
            </a:endParaRPr>
          </a:p>
          <a:p>
            <a:pPr algn="just"/>
            <a:r>
              <a:rPr lang="es-ES" sz="2800" b="1" i="0" u="none" strike="noStrike" baseline="0" dirty="0">
                <a:solidFill>
                  <a:srgbClr val="000000"/>
                </a:solidFill>
                <a:latin typeface="Garamond" panose="02020404030301010803" pitchFamily="18" charset="0"/>
              </a:rPr>
              <a:t> </a:t>
            </a:r>
            <a:endParaRPr lang="es-ES" sz="2800" b="0" i="0" u="none" strike="noStrike" baseline="0" dirty="0">
              <a:solidFill>
                <a:srgbClr val="000000"/>
              </a:solidFill>
              <a:latin typeface="Garamond" panose="02020404030301010803" pitchFamily="18" charset="0"/>
            </a:endParaRPr>
          </a:p>
          <a:p>
            <a:pPr algn="just"/>
            <a:r>
              <a:rPr lang="es-ES" sz="2800" b="0" i="0" u="none" strike="noStrike" baseline="0" dirty="0">
                <a:solidFill>
                  <a:srgbClr val="000000"/>
                </a:solidFill>
                <a:latin typeface="Garamond" panose="02020404030301010803" pitchFamily="18" charset="0"/>
              </a:rPr>
              <a:t>Las Administraciones Públicas del País Vasco, en el ámbito de sus respectivas competencias, y las organizaciones deportivas adoptarán medidas de prevención para erradicar cualesquiera prácticas atentatorias a la integridad de las competiciones deportivas. </a:t>
            </a:r>
            <a:endParaRPr lang="es-ES" sz="2800" dirty="0"/>
          </a:p>
        </p:txBody>
      </p:sp>
      <p:sp>
        <p:nvSpPr>
          <p:cNvPr id="4" name="Marcador de texto 3">
            <a:extLst>
              <a:ext uri="{FF2B5EF4-FFF2-40B4-BE49-F238E27FC236}">
                <a16:creationId xmlns:a16="http://schemas.microsoft.com/office/drawing/2014/main" id="{9DA443F2-840F-46B4-A49A-6FA43DC613F8}"/>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3920264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E2EA5C-AF0F-42BE-ABE5-ECD311883EFC}"/>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4C56AF7C-B632-2B8C-33D8-39008B9B5A24}"/>
              </a:ext>
            </a:extLst>
          </p:cNvPr>
          <p:cNvSpPr>
            <a:spLocks noGrp="1"/>
          </p:cNvSpPr>
          <p:nvPr>
            <p:ph idx="1"/>
          </p:nvPr>
        </p:nvSpPr>
        <p:spPr>
          <a:xfrm>
            <a:off x="684212" y="685800"/>
            <a:ext cx="10947807" cy="5308600"/>
          </a:xfrm>
        </p:spPr>
        <p:txBody>
          <a:bodyPr>
            <a:normAutofit lnSpcReduction="10000"/>
          </a:bodyPr>
          <a:lstStyle/>
          <a:p>
            <a:pPr algn="l"/>
            <a:endParaRPr lang="es-ES" sz="2400" b="0" i="0" u="none" strike="noStrike" baseline="0" dirty="0">
              <a:solidFill>
                <a:srgbClr val="000000"/>
              </a:solidFill>
              <a:latin typeface="Garamond" panose="02020404030301010803" pitchFamily="18" charset="0"/>
            </a:endParaRPr>
          </a:p>
          <a:p>
            <a:pPr algn="ctr"/>
            <a:r>
              <a:rPr lang="es-ES" sz="2400" b="1" i="0" u="none" strike="noStrike" baseline="0" dirty="0">
                <a:solidFill>
                  <a:srgbClr val="000000"/>
                </a:solidFill>
                <a:latin typeface="Garamond" panose="02020404030301010803" pitchFamily="18" charset="0"/>
              </a:rPr>
              <a:t>Transparencia</a:t>
            </a:r>
          </a:p>
          <a:p>
            <a:pPr algn="ctr"/>
            <a:endParaRPr lang="es-ES" sz="2400" b="0" i="0" u="none" strike="noStrike" baseline="0" dirty="0">
              <a:solidFill>
                <a:srgbClr val="000000"/>
              </a:solidFill>
              <a:latin typeface="Garamond" panose="02020404030301010803" pitchFamily="18" charset="0"/>
            </a:endParaRPr>
          </a:p>
          <a:p>
            <a:r>
              <a:rPr lang="es-ES" sz="2400" b="0" i="0" u="none" strike="noStrike" baseline="0" dirty="0">
                <a:solidFill>
                  <a:srgbClr val="000000"/>
                </a:solidFill>
                <a:latin typeface="Garamond" panose="02020404030301010803" pitchFamily="18" charset="0"/>
              </a:rPr>
              <a:t>Sin perjuicio de las obligaciones que sea procedentes en virtud de la legislación general en materia de transparencia, las federaciones deportivas, la Unión de Federaciones Deportivas del País Vasco y todas aquellas entidades deportivas que se determinen reglamentariamente harán pública en sus páginas Web la siguiente información: </a:t>
            </a:r>
          </a:p>
          <a:p>
            <a:r>
              <a:rPr lang="es-ES" sz="2400" b="0" i="0" u="none" strike="noStrike" baseline="0" dirty="0">
                <a:solidFill>
                  <a:srgbClr val="000000"/>
                </a:solidFill>
                <a:latin typeface="Garamond" panose="02020404030301010803" pitchFamily="18" charset="0"/>
              </a:rPr>
              <a:t>a) Presupuesto aprobado por la Asamblea General. </a:t>
            </a:r>
          </a:p>
          <a:p>
            <a:r>
              <a:rPr lang="es-ES" sz="2400" b="0" i="0" u="none" strike="noStrike" baseline="0" dirty="0">
                <a:solidFill>
                  <a:srgbClr val="000000"/>
                </a:solidFill>
                <a:latin typeface="Garamond" panose="02020404030301010803" pitchFamily="18" charset="0"/>
              </a:rPr>
              <a:t>b) Liquidación del Presupuesto del ejercicio anterior. </a:t>
            </a:r>
          </a:p>
          <a:p>
            <a:r>
              <a:rPr lang="es-ES" sz="2400" b="0" i="0" u="none" strike="noStrike" baseline="0" dirty="0">
                <a:solidFill>
                  <a:srgbClr val="000000"/>
                </a:solidFill>
                <a:latin typeface="Garamond" panose="02020404030301010803" pitchFamily="18" charset="0"/>
              </a:rPr>
              <a:t>c) Informe de auditoría de cuentas cuando resulte preceptiva. </a:t>
            </a:r>
          </a:p>
          <a:p>
            <a:r>
              <a:rPr lang="es-ES" sz="2400" b="0" i="0" u="none" strike="noStrike" baseline="0" dirty="0">
                <a:solidFill>
                  <a:srgbClr val="000000"/>
                </a:solidFill>
                <a:latin typeface="Garamond" panose="02020404030301010803" pitchFamily="18" charset="0"/>
              </a:rPr>
              <a:t>d) Relación de subvenciones públicas recibidas, con indicación de entidad concedente, importe y finalidad. </a:t>
            </a:r>
          </a:p>
          <a:p>
            <a:endParaRPr lang="es-ES" dirty="0"/>
          </a:p>
        </p:txBody>
      </p:sp>
      <p:sp>
        <p:nvSpPr>
          <p:cNvPr id="4" name="Marcador de texto 3">
            <a:extLst>
              <a:ext uri="{FF2B5EF4-FFF2-40B4-BE49-F238E27FC236}">
                <a16:creationId xmlns:a16="http://schemas.microsoft.com/office/drawing/2014/main" id="{6832F482-D4CF-4879-BC4B-EFA797C1F098}"/>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2305352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F37F8-26B2-462D-8F69-F74A7A4B02C8}"/>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B4B5E7B8-C729-1ADB-DB90-C271F2FACABC}"/>
              </a:ext>
            </a:extLst>
          </p:cNvPr>
          <p:cNvSpPr>
            <a:spLocks noGrp="1"/>
          </p:cNvSpPr>
          <p:nvPr>
            <p:ph idx="1"/>
          </p:nvPr>
        </p:nvSpPr>
        <p:spPr>
          <a:xfrm>
            <a:off x="684212" y="685800"/>
            <a:ext cx="10522504" cy="5308600"/>
          </a:xfrm>
        </p:spPr>
        <p:txBody>
          <a:bodyPr/>
          <a:lstStyle/>
          <a:p>
            <a:pPr algn="l"/>
            <a:endParaRPr lang="es-ES" sz="1800" b="0" i="0" u="none" strike="noStrike" baseline="0" dirty="0">
              <a:solidFill>
                <a:srgbClr val="000000"/>
              </a:solidFill>
              <a:latin typeface="Garamond" panose="02020404030301010803" pitchFamily="18" charset="0"/>
            </a:endParaRPr>
          </a:p>
          <a:p>
            <a:pPr algn="ctr"/>
            <a:r>
              <a:rPr lang="es-ES" sz="2400" b="1" i="0" u="none" strike="noStrike" baseline="0" dirty="0">
                <a:solidFill>
                  <a:srgbClr val="000000"/>
                </a:solidFill>
                <a:latin typeface="Garamond" panose="02020404030301010803" pitchFamily="18" charset="0"/>
              </a:rPr>
              <a:t>Igualdad</a:t>
            </a:r>
          </a:p>
          <a:p>
            <a:pPr algn="ctr"/>
            <a:endParaRPr lang="es-ES" sz="2400" b="0" i="0" u="none" strike="noStrike" baseline="0" dirty="0">
              <a:solidFill>
                <a:srgbClr val="000000"/>
              </a:solidFill>
              <a:latin typeface="Garamond" panose="02020404030301010803" pitchFamily="18" charset="0"/>
            </a:endParaRPr>
          </a:p>
          <a:p>
            <a:pPr algn="ctr"/>
            <a:r>
              <a:rPr lang="es-ES" sz="2400" b="1" i="0" u="none" strike="noStrike" baseline="0" dirty="0">
                <a:solidFill>
                  <a:srgbClr val="000000"/>
                </a:solidFill>
                <a:latin typeface="Garamond" panose="02020404030301010803" pitchFamily="18" charset="0"/>
              </a:rPr>
              <a:t>Inclusión social</a:t>
            </a:r>
          </a:p>
          <a:p>
            <a:pPr algn="ctr"/>
            <a:endParaRPr lang="es-ES" sz="2400" b="1" dirty="0">
              <a:solidFill>
                <a:srgbClr val="000000"/>
              </a:solidFill>
              <a:latin typeface="Garamond" panose="02020404030301010803" pitchFamily="18" charset="0"/>
            </a:endParaRPr>
          </a:p>
          <a:p>
            <a:pPr algn="ctr"/>
            <a:endParaRPr lang="es-ES" sz="2400" b="0" i="0" u="none" strike="noStrike" baseline="0" dirty="0">
              <a:solidFill>
                <a:srgbClr val="000000"/>
              </a:solidFill>
              <a:latin typeface="Garamond" panose="02020404030301010803" pitchFamily="18" charset="0"/>
            </a:endParaRPr>
          </a:p>
          <a:p>
            <a:pPr algn="ctr"/>
            <a:r>
              <a:rPr lang="es-ES" sz="2400" b="1" i="0" u="none" strike="noStrike" baseline="0" dirty="0">
                <a:solidFill>
                  <a:srgbClr val="000000"/>
                </a:solidFill>
                <a:latin typeface="Garamond" panose="02020404030301010803" pitchFamily="18" charset="0"/>
              </a:rPr>
              <a:t>Inclusión social</a:t>
            </a:r>
          </a:p>
          <a:p>
            <a:pPr algn="ctr"/>
            <a:endParaRPr lang="es-ES" sz="2400" b="1" dirty="0">
              <a:solidFill>
                <a:srgbClr val="000000"/>
              </a:solidFill>
              <a:latin typeface="Garamond" panose="02020404030301010803" pitchFamily="18" charset="0"/>
            </a:endParaRPr>
          </a:p>
          <a:p>
            <a:pPr algn="ctr"/>
            <a:endParaRPr lang="es-ES" sz="2400" b="0" i="0" u="none" strike="noStrike" baseline="0" dirty="0">
              <a:solidFill>
                <a:srgbClr val="000000"/>
              </a:solidFill>
              <a:latin typeface="Garamond" panose="02020404030301010803" pitchFamily="18" charset="0"/>
            </a:endParaRPr>
          </a:p>
          <a:p>
            <a:pPr algn="ctr"/>
            <a:r>
              <a:rPr lang="es-ES" sz="2400" b="1" i="0" u="none" strike="noStrike" baseline="0" dirty="0">
                <a:solidFill>
                  <a:srgbClr val="000000"/>
                </a:solidFill>
                <a:latin typeface="Garamond" panose="02020404030301010803" pitchFamily="18" charset="0"/>
              </a:rPr>
              <a:t>Protección de animales</a:t>
            </a:r>
            <a:endParaRPr lang="es-ES" sz="2400" b="0" i="0" u="none" strike="noStrike" baseline="0" dirty="0">
              <a:solidFill>
                <a:srgbClr val="000000"/>
              </a:solidFill>
              <a:latin typeface="Garamond" panose="02020404030301010803" pitchFamily="18" charset="0"/>
            </a:endParaRPr>
          </a:p>
          <a:p>
            <a:endParaRPr lang="es-ES" sz="2400" b="0" i="0" u="none" strike="noStrike" baseline="0" dirty="0">
              <a:solidFill>
                <a:srgbClr val="000000"/>
              </a:solidFill>
              <a:latin typeface="Garamond" panose="02020404030301010803" pitchFamily="18" charset="0"/>
            </a:endParaRPr>
          </a:p>
          <a:p>
            <a:endParaRPr lang="es-ES" sz="2400" b="0" i="0" u="none" strike="noStrike" baseline="0" dirty="0">
              <a:solidFill>
                <a:srgbClr val="000000"/>
              </a:solidFill>
              <a:latin typeface="Garamond" panose="02020404030301010803" pitchFamily="18" charset="0"/>
            </a:endParaRPr>
          </a:p>
          <a:p>
            <a:endParaRPr lang="es-ES" sz="2400" b="0" i="0" u="none" strike="noStrike" baseline="0" dirty="0">
              <a:solidFill>
                <a:srgbClr val="000000"/>
              </a:solidFill>
              <a:latin typeface="Garamond" panose="02020404030301010803" pitchFamily="18" charset="0"/>
            </a:endParaRPr>
          </a:p>
          <a:p>
            <a:endParaRPr lang="es-ES" dirty="0"/>
          </a:p>
        </p:txBody>
      </p:sp>
      <p:sp>
        <p:nvSpPr>
          <p:cNvPr id="4" name="Marcador de texto 3">
            <a:extLst>
              <a:ext uri="{FF2B5EF4-FFF2-40B4-BE49-F238E27FC236}">
                <a16:creationId xmlns:a16="http://schemas.microsoft.com/office/drawing/2014/main" id="{AE1C9E36-3EBB-475B-AEE0-4205DA224F00}"/>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1712470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7C304-D6A7-4454-B973-434ACD63BF31}"/>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1D4197EA-158C-1E34-118B-D733168E628A}"/>
              </a:ext>
            </a:extLst>
          </p:cNvPr>
          <p:cNvSpPr>
            <a:spLocks noGrp="1"/>
          </p:cNvSpPr>
          <p:nvPr>
            <p:ph idx="1"/>
          </p:nvPr>
        </p:nvSpPr>
        <p:spPr>
          <a:xfrm>
            <a:off x="684212" y="685800"/>
            <a:ext cx="10660728" cy="5308600"/>
          </a:xfrm>
        </p:spPr>
        <p:txBody>
          <a:bodyPr>
            <a:normAutofit/>
          </a:bodyPr>
          <a:lstStyle/>
          <a:p>
            <a:pPr marL="0" indent="0" algn="ctr">
              <a:buNone/>
            </a:pPr>
            <a:r>
              <a:rPr lang="es-ES" sz="2800" b="1" i="0" u="none" strike="noStrike" baseline="0" dirty="0">
                <a:solidFill>
                  <a:srgbClr val="000000"/>
                </a:solidFill>
                <a:latin typeface="Garamond" panose="02020404030301010803" pitchFamily="18" charset="0"/>
              </a:rPr>
              <a:t>Clases de entidades deportivas</a:t>
            </a:r>
            <a:endParaRPr lang="es-ES" sz="2800" b="1" dirty="0">
              <a:solidFill>
                <a:srgbClr val="000000"/>
              </a:solidFill>
              <a:latin typeface="Garamond" panose="02020404030301010803" pitchFamily="18" charset="0"/>
            </a:endParaRPr>
          </a:p>
          <a:p>
            <a:pPr marL="0" indent="0" algn="ctr">
              <a:buNone/>
            </a:pPr>
            <a:endParaRPr lang="es-ES" sz="2800" b="0" i="0" u="none" strike="noStrike" baseline="0" dirty="0">
              <a:solidFill>
                <a:srgbClr val="000000"/>
              </a:solidFill>
              <a:latin typeface="Garamond" panose="02020404030301010803" pitchFamily="18" charset="0"/>
            </a:endParaRPr>
          </a:p>
          <a:p>
            <a:pPr algn="just"/>
            <a:r>
              <a:rPr lang="es-ES" sz="2800" b="0" i="0" u="none" strike="noStrike" baseline="0" dirty="0">
                <a:solidFill>
                  <a:srgbClr val="000000"/>
                </a:solidFill>
                <a:latin typeface="Garamond" panose="02020404030301010803" pitchFamily="18" charset="0"/>
              </a:rPr>
              <a:t>clubes deportivos</a:t>
            </a:r>
            <a:endParaRPr lang="es-ES" sz="2800" dirty="0">
              <a:solidFill>
                <a:srgbClr val="000000"/>
              </a:solidFill>
              <a:latin typeface="Garamond" panose="02020404030301010803" pitchFamily="18" charset="0"/>
            </a:endParaRPr>
          </a:p>
          <a:p>
            <a:pPr algn="just"/>
            <a:r>
              <a:rPr lang="es-ES" sz="2800" b="0" i="0" u="none" strike="noStrike" baseline="0" dirty="0">
                <a:solidFill>
                  <a:srgbClr val="000000"/>
                </a:solidFill>
                <a:latin typeface="Garamond" panose="02020404030301010803" pitchFamily="18" charset="0"/>
              </a:rPr>
              <a:t>agrupaciones deportivas</a:t>
            </a:r>
          </a:p>
          <a:p>
            <a:pPr algn="just"/>
            <a:r>
              <a:rPr lang="es-ES" sz="2800" b="0" i="0" u="none" strike="noStrike" baseline="0" dirty="0">
                <a:solidFill>
                  <a:srgbClr val="000000"/>
                </a:solidFill>
                <a:latin typeface="Garamond" panose="02020404030301010803" pitchFamily="18" charset="0"/>
              </a:rPr>
              <a:t> sociedades deportivas de capital</a:t>
            </a:r>
            <a:endParaRPr lang="es-ES" sz="2800" dirty="0">
              <a:solidFill>
                <a:srgbClr val="000000"/>
              </a:solidFill>
              <a:latin typeface="Garamond" panose="02020404030301010803" pitchFamily="18" charset="0"/>
            </a:endParaRPr>
          </a:p>
          <a:p>
            <a:pPr algn="just"/>
            <a:r>
              <a:rPr lang="es-ES" sz="2800" b="0" i="0" u="none" strike="noStrike" baseline="0" dirty="0">
                <a:solidFill>
                  <a:srgbClr val="000000"/>
                </a:solidFill>
                <a:latin typeface="Garamond" panose="02020404030301010803" pitchFamily="18" charset="0"/>
              </a:rPr>
              <a:t> federaciones deportivas </a:t>
            </a:r>
          </a:p>
          <a:p>
            <a:pPr algn="just"/>
            <a:r>
              <a:rPr lang="es-ES" sz="2800" b="0" i="0" u="none" strike="noStrike" baseline="0" dirty="0">
                <a:solidFill>
                  <a:srgbClr val="000000"/>
                </a:solidFill>
                <a:latin typeface="Garamond" panose="02020404030301010803" pitchFamily="18" charset="0"/>
              </a:rPr>
              <a:t>Unión de Federaciones Deportivas Vascas. </a:t>
            </a:r>
            <a:endParaRPr lang="es-ES" sz="2800" dirty="0"/>
          </a:p>
        </p:txBody>
      </p:sp>
      <p:sp>
        <p:nvSpPr>
          <p:cNvPr id="4" name="Marcador de texto 3">
            <a:extLst>
              <a:ext uri="{FF2B5EF4-FFF2-40B4-BE49-F238E27FC236}">
                <a16:creationId xmlns:a16="http://schemas.microsoft.com/office/drawing/2014/main" id="{449C00B9-B1D3-4181-AD71-25B7701BD7F3}"/>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4223160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33C43D-ECB9-4264-AA16-715CF08317AB}"/>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92920C7D-B110-4490-8DAD-3A20DF298071}"/>
              </a:ext>
            </a:extLst>
          </p:cNvPr>
          <p:cNvSpPr>
            <a:spLocks noGrp="1"/>
          </p:cNvSpPr>
          <p:nvPr>
            <p:ph idx="1"/>
          </p:nvPr>
        </p:nvSpPr>
        <p:spPr>
          <a:xfrm>
            <a:off x="684212" y="685800"/>
            <a:ext cx="10926541" cy="5308600"/>
          </a:xfrm>
        </p:spPr>
        <p:txBody>
          <a:bodyPr>
            <a:normAutofit/>
          </a:bodyPr>
          <a:lstStyle/>
          <a:p>
            <a:pPr algn="just"/>
            <a:endParaRPr lang="es-ES" sz="2800" b="0" i="0" u="none" strike="noStrike" baseline="0" dirty="0">
              <a:solidFill>
                <a:srgbClr val="000000"/>
              </a:solidFill>
              <a:latin typeface="Garamond" panose="02020404030301010803" pitchFamily="18" charset="0"/>
            </a:endParaRPr>
          </a:p>
          <a:p>
            <a:pPr algn="ctr"/>
            <a:r>
              <a:rPr lang="es-ES" sz="2800" b="1" i="0" u="none" strike="noStrike" baseline="0" dirty="0">
                <a:solidFill>
                  <a:srgbClr val="000000"/>
                </a:solidFill>
                <a:latin typeface="Garamond" panose="02020404030301010803" pitchFamily="18" charset="0"/>
              </a:rPr>
              <a:t>Inexistencia de federaciones vascas</a:t>
            </a:r>
          </a:p>
          <a:p>
            <a:pPr algn="ctr"/>
            <a:endParaRPr lang="es-ES" sz="2800" b="1" dirty="0">
              <a:solidFill>
                <a:srgbClr val="000000"/>
              </a:solidFill>
              <a:latin typeface="Garamond" panose="02020404030301010803" pitchFamily="18" charset="0"/>
            </a:endParaRPr>
          </a:p>
          <a:p>
            <a:pPr algn="ctr"/>
            <a:endParaRPr lang="es-ES" sz="2800" b="0" i="0" u="none" strike="noStrike" baseline="0" dirty="0">
              <a:solidFill>
                <a:srgbClr val="000000"/>
              </a:solidFill>
              <a:latin typeface="Garamond" panose="02020404030301010803" pitchFamily="18" charset="0"/>
            </a:endParaRPr>
          </a:p>
          <a:p>
            <a:pPr algn="just"/>
            <a:r>
              <a:rPr lang="es-ES" sz="2800" dirty="0">
                <a:solidFill>
                  <a:srgbClr val="000000"/>
                </a:solidFill>
                <a:latin typeface="Garamond" panose="02020404030301010803" pitchFamily="18" charset="0"/>
              </a:rPr>
              <a:t>Se </a:t>
            </a:r>
            <a:r>
              <a:rPr lang="es-ES" sz="2800" b="0" i="0" u="none" strike="noStrike" baseline="0" dirty="0">
                <a:solidFill>
                  <a:srgbClr val="000000"/>
                </a:solidFill>
                <a:latin typeface="Garamond" panose="02020404030301010803" pitchFamily="18" charset="0"/>
              </a:rPr>
              <a:t>podrá habilitar por un período máximo de dos años, con carácter renovable, a una federación territorial de la misma modalidad deportiva, a la Unión de Federaciones Deportivas Vascas o a cualquier otra entidad deportiva para la asunción de funciones públicas propias de las federaciones vascas. </a:t>
            </a:r>
            <a:endParaRPr lang="es-ES" sz="2800" dirty="0"/>
          </a:p>
        </p:txBody>
      </p:sp>
      <p:sp>
        <p:nvSpPr>
          <p:cNvPr id="4" name="Marcador de texto 3">
            <a:extLst>
              <a:ext uri="{FF2B5EF4-FFF2-40B4-BE49-F238E27FC236}">
                <a16:creationId xmlns:a16="http://schemas.microsoft.com/office/drawing/2014/main" id="{5364760D-6AA7-4874-B36B-CE794B729F80}"/>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1653050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76EC42-E31F-485F-BB5D-53B9E2610116}"/>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CCEDD572-C4BA-3D0C-FBA0-3213228ABC63}"/>
              </a:ext>
            </a:extLst>
          </p:cNvPr>
          <p:cNvSpPr>
            <a:spLocks noGrp="1"/>
          </p:cNvSpPr>
          <p:nvPr>
            <p:ph idx="1"/>
          </p:nvPr>
        </p:nvSpPr>
        <p:spPr>
          <a:xfrm>
            <a:off x="684212" y="685800"/>
            <a:ext cx="10830848" cy="5308600"/>
          </a:xfrm>
        </p:spPr>
        <p:txBody>
          <a:bodyPr>
            <a:normAutofit fontScale="92500" lnSpcReduction="20000"/>
          </a:bodyPr>
          <a:lstStyle/>
          <a:p>
            <a:pPr algn="l"/>
            <a:endParaRPr lang="es-ES" sz="1800" b="0" i="0" u="none" strike="noStrike" baseline="0" dirty="0">
              <a:solidFill>
                <a:srgbClr val="000000"/>
              </a:solidFill>
              <a:latin typeface="Garamond" panose="02020404030301010803" pitchFamily="18" charset="0"/>
            </a:endParaRPr>
          </a:p>
          <a:p>
            <a:pPr algn="ctr"/>
            <a:r>
              <a:rPr lang="es-ES" sz="1800" b="1" i="0" u="none" strike="noStrike" baseline="0" dirty="0">
                <a:solidFill>
                  <a:srgbClr val="000000"/>
                </a:solidFill>
                <a:latin typeface="Garamond" panose="02020404030301010803" pitchFamily="18" charset="0"/>
              </a:rPr>
              <a:t>Funciones públicas de carácter administrativo</a:t>
            </a:r>
            <a:endParaRPr lang="es-ES" sz="1800" b="1" dirty="0">
              <a:solidFill>
                <a:srgbClr val="000000"/>
              </a:solidFill>
              <a:latin typeface="Garamond" panose="02020404030301010803" pitchFamily="18" charset="0"/>
            </a:endParaRPr>
          </a:p>
          <a:p>
            <a:pPr algn="ctr"/>
            <a:endParaRPr lang="es-ES" b="0" i="0" u="none" strike="noStrike" baseline="0" dirty="0">
              <a:solidFill>
                <a:srgbClr val="000000"/>
              </a:solidFill>
              <a:latin typeface="Garamond" panose="02020404030301010803" pitchFamily="18" charset="0"/>
            </a:endParaRPr>
          </a:p>
          <a:p>
            <a:r>
              <a:rPr lang="es-ES" b="0" i="0" u="none" strike="noStrike" baseline="0" dirty="0">
                <a:solidFill>
                  <a:srgbClr val="000000"/>
                </a:solidFill>
                <a:latin typeface="Garamond" panose="02020404030301010803" pitchFamily="18" charset="0"/>
              </a:rPr>
              <a:t>a) La calificación y autorización de las competiciones oficiales. </a:t>
            </a:r>
          </a:p>
          <a:p>
            <a:r>
              <a:rPr lang="es-ES" b="0" i="0" u="none" strike="noStrike" baseline="0" dirty="0">
                <a:solidFill>
                  <a:srgbClr val="000000"/>
                </a:solidFill>
                <a:latin typeface="Garamond" panose="02020404030301010803" pitchFamily="18" charset="0"/>
              </a:rPr>
              <a:t>b) La emisión, denegación, cancelación, suspensión y actos análogos relativos a las licencias federativas. </a:t>
            </a:r>
          </a:p>
          <a:p>
            <a:r>
              <a:rPr lang="es-ES" b="0" i="0" u="none" strike="noStrike" baseline="0" dirty="0">
                <a:solidFill>
                  <a:srgbClr val="000000"/>
                </a:solidFill>
                <a:latin typeface="Garamond" panose="02020404030301010803" pitchFamily="18" charset="0"/>
              </a:rPr>
              <a:t>c) El control de los procesos electorales federativos. </a:t>
            </a:r>
          </a:p>
          <a:p>
            <a:r>
              <a:rPr lang="es-ES" b="0" i="0" u="none" strike="noStrike" baseline="0" dirty="0">
                <a:solidFill>
                  <a:srgbClr val="000000"/>
                </a:solidFill>
                <a:latin typeface="Garamond" panose="02020404030301010803" pitchFamily="18" charset="0"/>
              </a:rPr>
              <a:t>d) El ejercicio de la potestad disciplinaria deportiva. </a:t>
            </a:r>
          </a:p>
          <a:p>
            <a:pPr algn="l"/>
            <a:r>
              <a:rPr lang="es-ES" b="0" i="0" u="none" strike="noStrike" baseline="0" dirty="0">
                <a:solidFill>
                  <a:srgbClr val="000000"/>
                </a:solidFill>
                <a:latin typeface="Garamond" panose="02020404030301010803" pitchFamily="18" charset="0"/>
              </a:rPr>
              <a:t>e) La ejecución de las resoluciones del Comité Vasco de Justicia Deportiva. </a:t>
            </a:r>
          </a:p>
          <a:p>
            <a:r>
              <a:rPr lang="es-ES" b="0" i="0" u="none" strike="noStrike" baseline="0" dirty="0">
                <a:solidFill>
                  <a:srgbClr val="000000"/>
                </a:solidFill>
                <a:latin typeface="Garamond" panose="02020404030301010803" pitchFamily="18" charset="0"/>
              </a:rPr>
              <a:t>f) La participación y colaboración con la Administración Pública en el desarrollo de sus programas deportivos, en especial en los programas para las y los deportistas de alto nivel y en los programas de deporte en edad escolar. </a:t>
            </a:r>
          </a:p>
          <a:p>
            <a:r>
              <a:rPr lang="es-ES" b="0" i="0" u="none" strike="noStrike" baseline="0" dirty="0">
                <a:solidFill>
                  <a:srgbClr val="000000"/>
                </a:solidFill>
                <a:latin typeface="Garamond" panose="02020404030301010803" pitchFamily="18" charset="0"/>
              </a:rPr>
              <a:t>g) La aprobación de sus estatutos y de aquellos reglamentos que se definan en las disposiciones de desarrollo de esta Ley. </a:t>
            </a:r>
          </a:p>
          <a:p>
            <a:r>
              <a:rPr lang="es-ES" b="0" i="0" u="none" strike="noStrike" baseline="0" dirty="0">
                <a:solidFill>
                  <a:srgbClr val="000000"/>
                </a:solidFill>
                <a:latin typeface="Garamond" panose="02020404030301010803" pitchFamily="18" charset="0"/>
              </a:rPr>
              <a:t>h) La ordenación de la representación del deporte vasco en las competiciones estatales e internacionales. </a:t>
            </a:r>
          </a:p>
          <a:p>
            <a:r>
              <a:rPr lang="es-ES" b="0" i="0" u="none" strike="noStrike" baseline="0" dirty="0">
                <a:solidFill>
                  <a:srgbClr val="000000"/>
                </a:solidFill>
                <a:latin typeface="Garamond" panose="02020404030301010803" pitchFamily="18" charset="0"/>
              </a:rPr>
              <a:t>i) Cualesquiera otras funciones públicas que puedan ser objeto de delegación por vía reglamentaria. </a:t>
            </a:r>
          </a:p>
          <a:p>
            <a:endParaRPr lang="es-ES" sz="1800" b="0" i="0" u="none" strike="noStrike" baseline="0" dirty="0">
              <a:solidFill>
                <a:srgbClr val="000000"/>
              </a:solidFill>
              <a:latin typeface="Garamond" panose="02020404030301010803" pitchFamily="18" charset="0"/>
            </a:endParaRPr>
          </a:p>
          <a:p>
            <a:endParaRPr lang="es-ES" sz="1800" b="0" i="0" u="none" strike="noStrike" baseline="0" dirty="0">
              <a:solidFill>
                <a:srgbClr val="000000"/>
              </a:solidFill>
              <a:latin typeface="Garamond" panose="02020404030301010803" pitchFamily="18" charset="0"/>
            </a:endParaRPr>
          </a:p>
          <a:p>
            <a:endParaRPr lang="es-ES" dirty="0"/>
          </a:p>
        </p:txBody>
      </p:sp>
      <p:sp>
        <p:nvSpPr>
          <p:cNvPr id="4" name="Marcador de texto 3">
            <a:extLst>
              <a:ext uri="{FF2B5EF4-FFF2-40B4-BE49-F238E27FC236}">
                <a16:creationId xmlns:a16="http://schemas.microsoft.com/office/drawing/2014/main" id="{AEB2BCEC-D149-41BB-BDE2-8F56D252BEDF}"/>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2612144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50998D-DCF9-4A0F-A33A-0334BFD5CDBD}"/>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614DE3FF-1A80-B8E2-1A02-0F83415DFC15}"/>
              </a:ext>
            </a:extLst>
          </p:cNvPr>
          <p:cNvSpPr>
            <a:spLocks noGrp="1"/>
          </p:cNvSpPr>
          <p:nvPr>
            <p:ph idx="1"/>
          </p:nvPr>
        </p:nvSpPr>
        <p:spPr>
          <a:xfrm>
            <a:off x="684212" y="685800"/>
            <a:ext cx="10448076" cy="5308600"/>
          </a:xfrm>
        </p:spPr>
        <p:txBody>
          <a:bodyPr>
            <a:normAutofit/>
          </a:bodyPr>
          <a:lstStyle/>
          <a:p>
            <a:pPr algn="just"/>
            <a:r>
              <a:rPr lang="es-ES" sz="3200" b="0" i="0" u="none" strike="noStrike" baseline="0" dirty="0">
                <a:solidFill>
                  <a:srgbClr val="000000"/>
                </a:solidFill>
                <a:latin typeface="Garamond" panose="02020404030301010803" pitchFamily="18" charset="0"/>
              </a:rPr>
              <a:t>Las Administraciones Públicas con competencias en la materia deben dotar a las federaciones deportivas de la financiación y de los recursos necesarios para garantizar el adecuado ejercicio de las funciones públicas delegadas enumeradas en el apartado anterior y de todas las obligaciones derivadas de la presente Ley</a:t>
            </a:r>
            <a:endParaRPr lang="es-ES" sz="3200" dirty="0"/>
          </a:p>
        </p:txBody>
      </p:sp>
      <p:sp>
        <p:nvSpPr>
          <p:cNvPr id="4" name="Marcador de texto 3">
            <a:extLst>
              <a:ext uri="{FF2B5EF4-FFF2-40B4-BE49-F238E27FC236}">
                <a16:creationId xmlns:a16="http://schemas.microsoft.com/office/drawing/2014/main" id="{D656DA71-2820-48DD-8D48-04ACE7AA7CB6}"/>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4188398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A4BBB-84E0-44CF-9424-4F6473D80952}"/>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4009B466-5414-042D-037E-1702D1234FC3}"/>
              </a:ext>
            </a:extLst>
          </p:cNvPr>
          <p:cNvSpPr>
            <a:spLocks noGrp="1"/>
          </p:cNvSpPr>
          <p:nvPr>
            <p:ph idx="1"/>
          </p:nvPr>
        </p:nvSpPr>
        <p:spPr>
          <a:xfrm>
            <a:off x="684212" y="685800"/>
            <a:ext cx="10884011" cy="5308600"/>
          </a:xfrm>
        </p:spPr>
        <p:txBody>
          <a:bodyPr>
            <a:normAutofit/>
          </a:bodyPr>
          <a:lstStyle/>
          <a:p>
            <a:pPr algn="ctr"/>
            <a:r>
              <a:rPr lang="es-ES" sz="1800" b="0" i="0" u="none" strike="noStrike" baseline="0" dirty="0">
                <a:solidFill>
                  <a:srgbClr val="000000"/>
                </a:solidFill>
                <a:latin typeface="Garamond" panose="02020404030301010803" pitchFamily="18" charset="0"/>
              </a:rPr>
              <a:t>ACTOS PRIVADOS</a:t>
            </a:r>
          </a:p>
          <a:p>
            <a:r>
              <a:rPr lang="es-ES" sz="2400" b="0" i="0" u="none" strike="noStrike" baseline="0" dirty="0">
                <a:solidFill>
                  <a:srgbClr val="000000"/>
                </a:solidFill>
                <a:latin typeface="Garamond" panose="02020404030301010803" pitchFamily="18" charset="0"/>
              </a:rPr>
              <a:t>a) Los acuerdos y medidas que puedan adoptar los órganos federativos en relación con la organización de la federación. </a:t>
            </a:r>
          </a:p>
          <a:p>
            <a:r>
              <a:rPr lang="es-ES" sz="2400" b="0" i="0" u="none" strike="noStrike" baseline="0" dirty="0">
                <a:solidFill>
                  <a:srgbClr val="000000"/>
                </a:solidFill>
                <a:latin typeface="Garamond" panose="02020404030301010803" pitchFamily="18" charset="0"/>
              </a:rPr>
              <a:t>b) Las cuestiones relativas a la organización de la competición, inscripciones, descensos, ascensos y demás vicisitudes derivadas de las mismas, salvo los asuntos disciplinarios. </a:t>
            </a:r>
          </a:p>
          <a:p>
            <a:r>
              <a:rPr lang="es-ES" sz="2400" b="0" i="0" u="none" strike="noStrike" baseline="0" dirty="0">
                <a:solidFill>
                  <a:srgbClr val="000000"/>
                </a:solidFill>
                <a:latin typeface="Garamond" panose="02020404030301010803" pitchFamily="18" charset="0"/>
              </a:rPr>
              <a:t>c) Los conflictos que puedan surgir en relación con el funcionamiento organizativo interno de la federación, sin perjuicio de lo previsto sobre el control de los procesos electorales. </a:t>
            </a:r>
          </a:p>
          <a:p>
            <a:r>
              <a:rPr lang="es-ES" sz="2400" b="0" i="0" u="none" strike="noStrike" baseline="0" dirty="0">
                <a:solidFill>
                  <a:srgbClr val="000000"/>
                </a:solidFill>
                <a:latin typeface="Garamond" panose="02020404030301010803" pitchFamily="18" charset="0"/>
              </a:rPr>
              <a:t>d) Los conflictos que puedan surgir en relación con la explotación económica de las competiciones deportivas de toda índole. </a:t>
            </a:r>
          </a:p>
          <a:p>
            <a:r>
              <a:rPr lang="es-ES" sz="2400" b="0" i="0" u="none" strike="noStrike" baseline="0" dirty="0">
                <a:solidFill>
                  <a:srgbClr val="000000"/>
                </a:solidFill>
                <a:latin typeface="Garamond" panose="02020404030301010803" pitchFamily="18" charset="0"/>
              </a:rPr>
              <a:t>e) Los convenios y contratos que realicen las federaciones con personas físicas y jurídicas en relación con la organización material de las competiciones. </a:t>
            </a:r>
          </a:p>
          <a:p>
            <a:endParaRPr lang="es-ES" sz="1800" b="0" i="0" u="none" strike="noStrike" baseline="0" dirty="0">
              <a:solidFill>
                <a:srgbClr val="000000"/>
              </a:solidFill>
              <a:latin typeface="Garamond" panose="02020404030301010803" pitchFamily="18" charset="0"/>
            </a:endParaRPr>
          </a:p>
          <a:p>
            <a:endParaRPr lang="es-ES" dirty="0"/>
          </a:p>
        </p:txBody>
      </p:sp>
      <p:sp>
        <p:nvSpPr>
          <p:cNvPr id="4" name="Marcador de texto 3">
            <a:extLst>
              <a:ext uri="{FF2B5EF4-FFF2-40B4-BE49-F238E27FC236}">
                <a16:creationId xmlns:a16="http://schemas.microsoft.com/office/drawing/2014/main" id="{E766FD37-1898-406B-8B37-17DA33A1E631}"/>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1692413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EEE1D4-1527-2C49-B8DD-D44A220CCAC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69A97CF4-477F-A2A9-F316-D5638F1BB438}"/>
              </a:ext>
            </a:extLst>
          </p:cNvPr>
          <p:cNvSpPr>
            <a:spLocks noGrp="1"/>
          </p:cNvSpPr>
          <p:nvPr>
            <p:ph idx="1"/>
          </p:nvPr>
        </p:nvSpPr>
        <p:spPr>
          <a:xfrm>
            <a:off x="684211" y="685800"/>
            <a:ext cx="10501239" cy="5308600"/>
          </a:xfrm>
        </p:spPr>
        <p:txBody>
          <a:bodyPr>
            <a:normAutofit/>
          </a:bodyPr>
          <a:lstStyle/>
          <a:p>
            <a:pPr algn="l"/>
            <a:endParaRPr lang="es-ES" sz="2400" b="0" i="0" u="none" strike="noStrike" baseline="0" dirty="0">
              <a:solidFill>
                <a:srgbClr val="000000"/>
              </a:solidFill>
              <a:latin typeface="Garamond" panose="02020404030301010803" pitchFamily="18" charset="0"/>
            </a:endParaRPr>
          </a:p>
          <a:p>
            <a:pPr algn="just"/>
            <a:r>
              <a:rPr lang="es-ES" sz="2400" b="1" i="0" u="none" strike="noStrike" baseline="0" dirty="0">
                <a:solidFill>
                  <a:srgbClr val="000000"/>
                </a:solidFill>
                <a:latin typeface="Garamond" panose="02020404030301010803" pitchFamily="18" charset="0"/>
              </a:rPr>
              <a:t>ASAMBLEA GENERA</a:t>
            </a:r>
            <a:r>
              <a:rPr lang="es-ES" sz="2400" b="0" i="0" u="none" strike="noStrike" baseline="0" dirty="0">
                <a:solidFill>
                  <a:srgbClr val="000000"/>
                </a:solidFill>
                <a:latin typeface="Garamond" panose="02020404030301010803" pitchFamily="18" charset="0"/>
              </a:rPr>
              <a:t>L máximo órgano de gobierno de las federaciones deportivas representados </a:t>
            </a:r>
            <a:r>
              <a:rPr lang="es-ES" sz="2400" b="1" i="0" u="sng" strike="noStrike" baseline="0" dirty="0">
                <a:solidFill>
                  <a:srgbClr val="000000"/>
                </a:solidFill>
                <a:latin typeface="Garamond" panose="02020404030301010803" pitchFamily="18" charset="0"/>
              </a:rPr>
              <a:t>únicamente los clubes deportivos, las agrupaciones deportivas </a:t>
            </a:r>
            <a:r>
              <a:rPr lang="es-ES" sz="2400" b="0" i="0" u="none" strike="noStrike" baseline="0" dirty="0">
                <a:solidFill>
                  <a:srgbClr val="000000"/>
                </a:solidFill>
                <a:latin typeface="Garamond" panose="02020404030301010803" pitchFamily="18" charset="0"/>
              </a:rPr>
              <a:t>o las sociedades deportivas de capital. </a:t>
            </a:r>
          </a:p>
          <a:p>
            <a:pPr algn="just"/>
            <a:endParaRPr lang="es-ES" sz="2400" dirty="0">
              <a:solidFill>
                <a:srgbClr val="000000"/>
              </a:solidFill>
              <a:latin typeface="Garamond" panose="02020404030301010803" pitchFamily="18" charset="0"/>
            </a:endParaRPr>
          </a:p>
          <a:p>
            <a:pPr algn="just"/>
            <a:r>
              <a:rPr lang="es-ES" sz="2400" b="0" i="0" u="none" strike="noStrike" baseline="0" dirty="0">
                <a:solidFill>
                  <a:srgbClr val="000000"/>
                </a:solidFill>
                <a:latin typeface="Garamond" panose="02020404030301010803" pitchFamily="18" charset="0"/>
              </a:rPr>
              <a:t>Los estatutos de las federaciones deportivas establecerán una ponderación de voto de las citadas entidades en función del número de licencias federativas, de la actividad efectiva en el ámbito deportivo-competicional y de otros datos objetivos que, en su caso, se regularán reglamentariamente. Se computarán a estos efectos las licencias de deporte en edad escolar. </a:t>
            </a:r>
            <a:endParaRPr lang="es-ES" sz="2400" dirty="0"/>
          </a:p>
        </p:txBody>
      </p:sp>
      <p:sp>
        <p:nvSpPr>
          <p:cNvPr id="4" name="Marcador de texto 3">
            <a:extLst>
              <a:ext uri="{FF2B5EF4-FFF2-40B4-BE49-F238E27FC236}">
                <a16:creationId xmlns:a16="http://schemas.microsoft.com/office/drawing/2014/main" id="{0DFF3C67-5C56-3775-4ADD-535074437704}"/>
              </a:ext>
            </a:extLst>
          </p:cNvPr>
          <p:cNvSpPr>
            <a:spLocks noGrp="1"/>
          </p:cNvSpPr>
          <p:nvPr>
            <p:ph type="body" sz="half" idx="2"/>
          </p:nvPr>
        </p:nvSpPr>
        <p:spPr/>
        <p:txBody>
          <a:bodyPr/>
          <a:lstStyle/>
          <a:p>
            <a:endParaRPr lang="es-ES" dirty="0"/>
          </a:p>
          <a:p>
            <a:endParaRPr lang="es-ES" dirty="0"/>
          </a:p>
          <a:p>
            <a:endParaRPr lang="es-ES" dirty="0"/>
          </a:p>
        </p:txBody>
      </p:sp>
    </p:spTree>
    <p:extLst>
      <p:ext uri="{BB962C8B-B14F-4D97-AF65-F5344CB8AC3E}">
        <p14:creationId xmlns:p14="http://schemas.microsoft.com/office/powerpoint/2010/main" val="2367402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AFBA54-F744-43E6-DF30-36DB124273B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D018124-A15C-3C5C-9262-E2A3582B887D}"/>
              </a:ext>
            </a:extLst>
          </p:cNvPr>
          <p:cNvSpPr>
            <a:spLocks noGrp="1"/>
          </p:cNvSpPr>
          <p:nvPr>
            <p:ph idx="1"/>
          </p:nvPr>
        </p:nvSpPr>
        <p:spPr>
          <a:xfrm>
            <a:off x="684212" y="685800"/>
            <a:ext cx="10586300" cy="5308600"/>
          </a:xfrm>
        </p:spPr>
        <p:txBody>
          <a:bodyPr/>
          <a:lstStyle/>
          <a:p>
            <a:pPr marL="0" indent="0">
              <a:buNone/>
            </a:pPr>
            <a:r>
              <a:rPr lang="es-ES" sz="3200" b="1" i="0" u="sng" strike="noStrike" baseline="0" dirty="0">
                <a:solidFill>
                  <a:srgbClr val="000000"/>
                </a:solidFill>
                <a:latin typeface="Garamond" panose="02020404030301010803" pitchFamily="18" charset="0"/>
              </a:rPr>
              <a:t>JUNTA DIRECTIVA </a:t>
            </a:r>
            <a:r>
              <a:rPr lang="es-ES" sz="2800" b="0" i="0" u="none" strike="noStrike" baseline="0" dirty="0">
                <a:solidFill>
                  <a:srgbClr val="000000"/>
                </a:solidFill>
                <a:latin typeface="Garamond" panose="02020404030301010803" pitchFamily="18" charset="0"/>
              </a:rPr>
              <a:t>es el órgano de administración que deberá ser elegida mediante </a:t>
            </a:r>
            <a:r>
              <a:rPr lang="es-ES" sz="2800" b="1" i="0" u="sng" strike="noStrike" baseline="0" dirty="0">
                <a:solidFill>
                  <a:srgbClr val="000000"/>
                </a:solidFill>
                <a:latin typeface="Garamond" panose="02020404030301010803" pitchFamily="18" charset="0"/>
              </a:rPr>
              <a:t>listas cerradas </a:t>
            </a:r>
            <a:r>
              <a:rPr lang="es-ES" sz="2800" b="0" i="0" u="none" strike="noStrike" baseline="0" dirty="0">
                <a:solidFill>
                  <a:srgbClr val="000000"/>
                </a:solidFill>
                <a:latin typeface="Garamond" panose="02020404030301010803" pitchFamily="18" charset="0"/>
              </a:rPr>
              <a:t>por la Asamblea General y deberá incluir </a:t>
            </a:r>
            <a:r>
              <a:rPr lang="es-ES" sz="2800" b="1" i="0" u="sng" strike="noStrike" baseline="0" dirty="0">
                <a:solidFill>
                  <a:srgbClr val="000000"/>
                </a:solidFill>
                <a:latin typeface="Garamond" panose="02020404030301010803" pitchFamily="18" charset="0"/>
              </a:rPr>
              <a:t>representantes de todos los estamentos federativos</a:t>
            </a:r>
            <a:r>
              <a:rPr lang="es-ES" sz="2800" b="0" i="0" u="none" strike="noStrike" baseline="0" dirty="0">
                <a:solidFill>
                  <a:srgbClr val="000000"/>
                </a:solidFill>
                <a:latin typeface="Garamond" panose="02020404030301010803" pitchFamily="18" charset="0"/>
              </a:rPr>
              <a:t>. </a:t>
            </a:r>
            <a:endParaRPr lang="es-ES" sz="2800" dirty="0"/>
          </a:p>
        </p:txBody>
      </p:sp>
      <p:sp>
        <p:nvSpPr>
          <p:cNvPr id="4" name="Marcador de texto 3">
            <a:extLst>
              <a:ext uri="{FF2B5EF4-FFF2-40B4-BE49-F238E27FC236}">
                <a16:creationId xmlns:a16="http://schemas.microsoft.com/office/drawing/2014/main" id="{A031174F-B156-92F1-C037-7CB2553BC688}"/>
              </a:ext>
            </a:extLst>
          </p:cNvPr>
          <p:cNvSpPr>
            <a:spLocks noGrp="1"/>
          </p:cNvSpPr>
          <p:nvPr>
            <p:ph type="body" sz="half" idx="2"/>
          </p:nvPr>
        </p:nvSpPr>
        <p:spPr/>
        <p:txBody>
          <a:bodyPr/>
          <a:lstStyle/>
          <a:p>
            <a:endParaRPr lang="es-ES" dirty="0"/>
          </a:p>
        </p:txBody>
      </p:sp>
    </p:spTree>
    <p:extLst>
      <p:ext uri="{BB962C8B-B14F-4D97-AF65-F5344CB8AC3E}">
        <p14:creationId xmlns:p14="http://schemas.microsoft.com/office/powerpoint/2010/main" val="1062349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129374-9DFE-4C1D-9431-FF7F0C919EEB}"/>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3DC5C0AB-8C55-6DDE-56F6-70E82E4BFBEF}"/>
              </a:ext>
            </a:extLst>
          </p:cNvPr>
          <p:cNvSpPr>
            <a:spLocks noGrp="1"/>
          </p:cNvSpPr>
          <p:nvPr>
            <p:ph idx="1"/>
          </p:nvPr>
        </p:nvSpPr>
        <p:spPr>
          <a:xfrm>
            <a:off x="684212" y="233916"/>
            <a:ext cx="10884011" cy="5760484"/>
          </a:xfrm>
        </p:spPr>
        <p:txBody>
          <a:bodyPr>
            <a:normAutofit fontScale="92500" lnSpcReduction="20000"/>
          </a:bodyPr>
          <a:lstStyle/>
          <a:p>
            <a:pPr algn="l"/>
            <a:endParaRPr lang="es-ES" sz="1800" b="0" i="0" u="none" strike="noStrike" baseline="0" dirty="0">
              <a:solidFill>
                <a:srgbClr val="000000"/>
              </a:solidFill>
              <a:latin typeface="Garamond" panose="02020404030301010803" pitchFamily="18" charset="0"/>
            </a:endParaRPr>
          </a:p>
          <a:p>
            <a:pPr algn="ctr"/>
            <a:r>
              <a:rPr lang="es-ES" b="1" i="0" u="none" strike="noStrike" baseline="0" dirty="0">
                <a:solidFill>
                  <a:srgbClr val="000000"/>
                </a:solidFill>
                <a:latin typeface="Garamond" panose="02020404030301010803" pitchFamily="18" charset="0"/>
              </a:rPr>
              <a:t>CÓDIGO DE BUENA GOBERNANZA </a:t>
            </a:r>
          </a:p>
          <a:p>
            <a:pPr algn="ctr"/>
            <a:endParaRPr lang="es-ES" b="0" i="0" u="none" strike="noStrike" baseline="0" dirty="0">
              <a:solidFill>
                <a:srgbClr val="000000"/>
              </a:solidFill>
              <a:latin typeface="Garamond" panose="02020404030301010803" pitchFamily="18" charset="0"/>
            </a:endParaRPr>
          </a:p>
          <a:p>
            <a:pPr algn="just"/>
            <a:r>
              <a:rPr lang="es-ES" b="0" i="0" u="none" strike="noStrike" baseline="0" dirty="0">
                <a:solidFill>
                  <a:srgbClr val="000000"/>
                </a:solidFill>
                <a:latin typeface="Garamond" panose="02020404030301010803" pitchFamily="18" charset="0"/>
              </a:rPr>
              <a:t>1.- Las federaciones deportivas deberán aprobar un Código de Buena Gobernanza en el que se recojan los </a:t>
            </a:r>
            <a:r>
              <a:rPr lang="es-ES" b="1" i="0" u="none" strike="noStrike" baseline="0" dirty="0">
                <a:solidFill>
                  <a:srgbClr val="000000"/>
                </a:solidFill>
                <a:latin typeface="Garamond" panose="02020404030301010803" pitchFamily="18" charset="0"/>
              </a:rPr>
              <a:t>valores de </a:t>
            </a:r>
            <a:r>
              <a:rPr lang="es-ES" b="1" i="0" u="sng" strike="noStrike" baseline="0" dirty="0">
                <a:solidFill>
                  <a:srgbClr val="000000"/>
                </a:solidFill>
                <a:latin typeface="Garamond" panose="02020404030301010803" pitchFamily="18" charset="0"/>
              </a:rPr>
              <a:t>integridad, transparencia, igualdad, equidad, inclusión social</a:t>
            </a:r>
            <a:r>
              <a:rPr lang="es-ES" b="1" i="0" u="none" strike="noStrike" baseline="0" dirty="0">
                <a:solidFill>
                  <a:srgbClr val="000000"/>
                </a:solidFill>
                <a:latin typeface="Garamond" panose="02020404030301010803" pitchFamily="18" charset="0"/>
              </a:rPr>
              <a:t> y cualesquiera otros valores comúnmente vinculados al concepto de buena gobernanza.</a:t>
            </a:r>
            <a:r>
              <a:rPr lang="es-ES" b="0" i="0" u="none" strike="noStrike" baseline="0" dirty="0">
                <a:solidFill>
                  <a:srgbClr val="000000"/>
                </a:solidFill>
                <a:latin typeface="Garamond" panose="02020404030301010803" pitchFamily="18" charset="0"/>
              </a:rPr>
              <a:t> Tal código especialmente deberá: </a:t>
            </a:r>
          </a:p>
          <a:p>
            <a:pPr algn="just"/>
            <a:r>
              <a:rPr lang="es-ES" b="0" i="0" u="none" strike="noStrike" baseline="0" dirty="0">
                <a:solidFill>
                  <a:srgbClr val="000000"/>
                </a:solidFill>
                <a:latin typeface="Garamond" panose="02020404030301010803" pitchFamily="18" charset="0"/>
              </a:rPr>
              <a:t>a) Recoger aquellas reglas que afectan a la gestión y control de todas las transacciones económicas que efectúen, independientemente de que las citadas federaciones estén financiadas o no mayoritariamente con ayudas públicas. </a:t>
            </a:r>
          </a:p>
          <a:p>
            <a:pPr algn="just"/>
            <a:r>
              <a:rPr lang="es-ES" b="0" i="0" u="none" strike="noStrike" baseline="0" dirty="0">
                <a:solidFill>
                  <a:srgbClr val="000000"/>
                </a:solidFill>
                <a:latin typeface="Garamond" panose="02020404030301010803" pitchFamily="18" charset="0"/>
              </a:rPr>
              <a:t>b) Establecer los criterios para mejorar las actuaciones en materia de composición y funcionamiento de los órganos federativos. </a:t>
            </a:r>
          </a:p>
          <a:p>
            <a:pPr algn="just"/>
            <a:r>
              <a:rPr lang="es-ES" b="0" i="0" u="none" strike="noStrike" baseline="0" dirty="0">
                <a:solidFill>
                  <a:srgbClr val="000000"/>
                </a:solidFill>
                <a:latin typeface="Garamond" panose="02020404030301010803" pitchFamily="18" charset="0"/>
              </a:rPr>
              <a:t>c) Prever e identificar los conflictos de intereses. </a:t>
            </a:r>
          </a:p>
          <a:p>
            <a:pPr algn="just"/>
            <a:r>
              <a:rPr lang="es-ES" b="0" i="0" u="none" strike="noStrike" baseline="0" dirty="0">
                <a:solidFill>
                  <a:srgbClr val="000000"/>
                </a:solidFill>
                <a:latin typeface="Garamond" panose="02020404030301010803" pitchFamily="18" charset="0"/>
              </a:rPr>
              <a:t>d) Prevenir los ilícitos de cualquier clase. </a:t>
            </a:r>
          </a:p>
          <a:p>
            <a:pPr algn="just"/>
            <a:r>
              <a:rPr lang="es-ES" b="0" i="0" u="none" strike="noStrike" baseline="0" dirty="0">
                <a:solidFill>
                  <a:srgbClr val="000000"/>
                </a:solidFill>
                <a:latin typeface="Garamond" panose="02020404030301010803" pitchFamily="18" charset="0"/>
              </a:rPr>
              <a:t>e) Establecer una estructura transparente y organizada en el desarrollo de la actividad. </a:t>
            </a:r>
          </a:p>
          <a:p>
            <a:pPr algn="just"/>
            <a:r>
              <a:rPr lang="es-ES" b="0" i="0" u="none" strike="noStrike" baseline="0" dirty="0">
                <a:solidFill>
                  <a:srgbClr val="000000"/>
                </a:solidFill>
                <a:latin typeface="Garamond" panose="02020404030301010803" pitchFamily="18" charset="0"/>
              </a:rPr>
              <a:t>f) Incorporar la perspectiva de género. </a:t>
            </a:r>
          </a:p>
          <a:p>
            <a:pPr algn="just"/>
            <a:r>
              <a:rPr lang="es-ES" b="0" i="0" u="none" strike="noStrike" baseline="0" dirty="0">
                <a:solidFill>
                  <a:srgbClr val="000000"/>
                </a:solidFill>
                <a:latin typeface="Garamond" panose="02020404030301010803" pitchFamily="18" charset="0"/>
              </a:rPr>
              <a:t>2.- La aprobación y el cumplimiento de dicho código constituirá un </a:t>
            </a:r>
            <a:r>
              <a:rPr lang="es-ES" b="1" i="0" u="sng" strike="noStrike" baseline="0" dirty="0">
                <a:solidFill>
                  <a:srgbClr val="000000"/>
                </a:solidFill>
                <a:latin typeface="Garamond" panose="02020404030301010803" pitchFamily="18" charset="0"/>
              </a:rPr>
              <a:t>criterio preferente a tener en cuenta en las ayudas públicas </a:t>
            </a:r>
            <a:r>
              <a:rPr lang="es-ES" b="0" i="0" u="none" strike="noStrike" baseline="0" dirty="0">
                <a:solidFill>
                  <a:srgbClr val="000000"/>
                </a:solidFill>
                <a:latin typeface="Garamond" panose="02020404030301010803" pitchFamily="18" charset="0"/>
              </a:rPr>
              <a:t>que el Departamento de la Administración General de la Comunidad Autónoma competente en materia deportiva pueda conceder a las federaciones deportivas. </a:t>
            </a:r>
          </a:p>
          <a:p>
            <a:endParaRPr lang="es-ES" dirty="0"/>
          </a:p>
        </p:txBody>
      </p:sp>
      <p:sp>
        <p:nvSpPr>
          <p:cNvPr id="4" name="Marcador de texto 3">
            <a:extLst>
              <a:ext uri="{FF2B5EF4-FFF2-40B4-BE49-F238E27FC236}">
                <a16:creationId xmlns:a16="http://schemas.microsoft.com/office/drawing/2014/main" id="{E85DD6F5-4B07-4E7C-ABC2-110C90CD0B94}"/>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2827389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EB808B-0AAC-4FFF-8575-95BB8BE67DC5}"/>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2E0CCB20-0605-D835-E082-EB5AF3F9B30B}"/>
              </a:ext>
            </a:extLst>
          </p:cNvPr>
          <p:cNvSpPr>
            <a:spLocks noGrp="1"/>
          </p:cNvSpPr>
          <p:nvPr>
            <p:ph idx="1"/>
          </p:nvPr>
        </p:nvSpPr>
        <p:spPr>
          <a:xfrm>
            <a:off x="684212" y="685800"/>
            <a:ext cx="11000969" cy="5308600"/>
          </a:xfrm>
        </p:spPr>
        <p:txBody>
          <a:bodyPr>
            <a:normAutofit fontScale="62500" lnSpcReduction="20000"/>
          </a:bodyPr>
          <a:lstStyle/>
          <a:p>
            <a:r>
              <a:rPr lang="es-ES" sz="1800" b="1" i="0" u="sng" strike="noStrike" baseline="0" dirty="0">
                <a:solidFill>
                  <a:srgbClr val="000000"/>
                </a:solidFill>
                <a:latin typeface="Arial" panose="020B0604020202020204" pitchFamily="34" charset="0"/>
              </a:rPr>
              <a:t>Código de Buena Gobernanza se regularán los siguientes contenidos mínimos: </a:t>
            </a:r>
          </a:p>
          <a:p>
            <a:endParaRPr lang="es-ES" sz="2100" dirty="0">
              <a:solidFill>
                <a:srgbClr val="000000"/>
              </a:solidFill>
              <a:latin typeface="Arial" panose="020B0604020202020204" pitchFamily="34" charset="0"/>
            </a:endParaRPr>
          </a:p>
          <a:p>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a) </a:t>
            </a:r>
            <a:r>
              <a:rPr lang="es-ES" sz="2100" b="0" i="0" u="none" strike="noStrike" baseline="0" dirty="0">
                <a:solidFill>
                  <a:srgbClr val="000000"/>
                </a:solidFill>
                <a:latin typeface="Garamond" panose="02020404030301010803" pitchFamily="18" charset="0"/>
              </a:rPr>
              <a:t>Mantenimiento en secreto de cuantos datos o informaciones se reciban por el desempeño de un cargo en la federación, no pudiendo utilizarlos en beneficio propio o de terceras personas o entidades vinculadas.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b) </a:t>
            </a:r>
            <a:r>
              <a:rPr lang="es-ES" sz="2100" b="0" i="0" u="none" strike="noStrike" baseline="0" dirty="0">
                <a:solidFill>
                  <a:srgbClr val="000000"/>
                </a:solidFill>
                <a:latin typeface="Garamond" panose="02020404030301010803" pitchFamily="18" charset="0"/>
              </a:rPr>
              <a:t>Prohibición de uso indebido del patrimonio federativo y de valerse de una determinada posición federativa para obtener ventajas patrimoniales.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c) </a:t>
            </a:r>
            <a:r>
              <a:rPr lang="es-ES" sz="2100" b="0" i="0" u="none" strike="noStrike" baseline="0" dirty="0">
                <a:solidFill>
                  <a:srgbClr val="000000"/>
                </a:solidFill>
                <a:latin typeface="Garamond" panose="02020404030301010803" pitchFamily="18" charset="0"/>
              </a:rPr>
              <a:t>Prohibición de aprovechamiento personal de las oportunidades de negocio que se conozcan por su condición de miembro de la federación.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d) </a:t>
            </a:r>
            <a:r>
              <a:rPr lang="es-ES" sz="2100" b="0" i="0" u="none" strike="noStrike" baseline="0" dirty="0">
                <a:solidFill>
                  <a:srgbClr val="000000"/>
                </a:solidFill>
                <a:latin typeface="Garamond" panose="02020404030301010803" pitchFamily="18" charset="0"/>
              </a:rPr>
              <a:t>Deber de oposición a los acuerdos contrarios a la Ley, a los estatutos y reglamentos o al interés federativo.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e) </a:t>
            </a:r>
            <a:r>
              <a:rPr lang="es-ES" sz="2100" b="0" i="0" u="none" strike="noStrike" baseline="0" dirty="0">
                <a:solidFill>
                  <a:srgbClr val="000000"/>
                </a:solidFill>
                <a:latin typeface="Garamond" panose="02020404030301010803" pitchFamily="18" charset="0"/>
              </a:rPr>
              <a:t>Puesta a disposición de las y los miembros de la federación de los apuntes contables correspondientes, siempre que ello sea requerido por el conducto reglamentario establecido.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f) </a:t>
            </a:r>
            <a:r>
              <a:rPr lang="es-ES" sz="2100" b="0" i="0" u="none" strike="noStrike" baseline="0" dirty="0">
                <a:solidFill>
                  <a:srgbClr val="000000"/>
                </a:solidFill>
                <a:latin typeface="Garamond" panose="02020404030301010803" pitchFamily="18" charset="0"/>
              </a:rPr>
              <a:t>Prohibición de suscripción de contratos con miembros de la Asamblea, personal directivo, técnico o administrativo, cuyas cláusulas de resolución se sometan a indemnizaciones superiores a las establecidas como obligatorias por la legislación laboral vigente.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g) </a:t>
            </a:r>
            <a:r>
              <a:rPr lang="es-ES" sz="2100" b="0" i="0" u="none" strike="noStrike" baseline="0" dirty="0">
                <a:solidFill>
                  <a:srgbClr val="000000"/>
                </a:solidFill>
                <a:latin typeface="Garamond" panose="02020404030301010803" pitchFamily="18" charset="0"/>
              </a:rPr>
              <a:t>Elaboración de información periódica sobre el volumen de transacciones económicas que la federación mantenga con las y los miembros de sus órganos o con terceros vinculados a ellos.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h) </a:t>
            </a:r>
            <a:r>
              <a:rPr lang="es-ES" sz="2100" b="0" i="0" u="none" strike="noStrike" baseline="0" dirty="0">
                <a:solidFill>
                  <a:srgbClr val="000000"/>
                </a:solidFill>
                <a:latin typeface="Garamond" panose="02020404030301010803" pitchFamily="18" charset="0"/>
              </a:rPr>
              <a:t>Obligación de los miembros de los órganos de administración de presentar, al inicio y al final de cada mandato, una declaración responsable sobre las personas familiares empleadas en la federación. </a:t>
            </a:r>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i) </a:t>
            </a:r>
            <a:r>
              <a:rPr lang="es-ES" sz="2100" b="0" i="0" u="none" strike="noStrike" baseline="0" dirty="0">
                <a:solidFill>
                  <a:srgbClr val="000000"/>
                </a:solidFill>
                <a:latin typeface="Garamond" panose="02020404030301010803" pitchFamily="18" charset="0"/>
              </a:rPr>
              <a:t>Establecimiento de un sistema de autorización de operaciones donde se determine qué persona o personas debe autorizar cada operación y qué operaciones precisan de esa autorización por razón de su cuantía o naturaleza. </a:t>
            </a:r>
          </a:p>
          <a:p>
            <a:pPr algn="l"/>
            <a:endParaRPr lang="es-ES" sz="2100" b="0" i="0" u="none" strike="noStrike" baseline="0" dirty="0">
              <a:solidFill>
                <a:srgbClr val="000000"/>
              </a:solidFill>
              <a:latin typeface="Arial" panose="020B0604020202020204" pitchFamily="34" charset="0"/>
            </a:endParaRPr>
          </a:p>
          <a:p>
            <a:r>
              <a:rPr lang="es-ES" sz="2100" b="0" i="0" u="none" strike="noStrike" baseline="0" dirty="0">
                <a:solidFill>
                  <a:srgbClr val="000000"/>
                </a:solidFill>
                <a:latin typeface="Arial" panose="020B0604020202020204" pitchFamily="34" charset="0"/>
              </a:rPr>
              <a:t>j) </a:t>
            </a:r>
            <a:r>
              <a:rPr lang="es-ES" sz="2100" b="0" i="0" u="none" strike="noStrike" baseline="0" dirty="0">
                <a:solidFill>
                  <a:srgbClr val="000000"/>
                </a:solidFill>
                <a:latin typeface="Garamond" panose="02020404030301010803" pitchFamily="18" charset="0"/>
              </a:rPr>
              <a:t>Prohibición de intervenir en deliberaciones y votaciones de cualquier cuestión en la que puedan tener interés particular. </a:t>
            </a:r>
            <a:endParaRPr lang="es-ES" sz="2100" b="0" i="0" u="none" strike="noStrike" baseline="0" dirty="0">
              <a:solidFill>
                <a:srgbClr val="000000"/>
              </a:solidFill>
              <a:latin typeface="Arial" panose="020B0604020202020204" pitchFamily="34" charset="0"/>
            </a:endParaRPr>
          </a:p>
          <a:p>
            <a:endParaRPr lang="es-ES" sz="1800" b="0" i="0" u="none" strike="noStrike" baseline="0" dirty="0">
              <a:solidFill>
                <a:srgbClr val="000000"/>
              </a:solidFill>
              <a:latin typeface="Arial" panose="020B0604020202020204" pitchFamily="34" charset="0"/>
            </a:endParaRPr>
          </a:p>
          <a:p>
            <a:endParaRPr lang="es-ES" dirty="0"/>
          </a:p>
        </p:txBody>
      </p:sp>
      <p:sp>
        <p:nvSpPr>
          <p:cNvPr id="4" name="Marcador de texto 3">
            <a:extLst>
              <a:ext uri="{FF2B5EF4-FFF2-40B4-BE49-F238E27FC236}">
                <a16:creationId xmlns:a16="http://schemas.microsoft.com/office/drawing/2014/main" id="{0FEDBE4A-4AC7-4A12-93D9-1B548942E426}"/>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2543288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E9F83C-9B3E-447A-87B1-FCF02DA43565}"/>
              </a:ext>
            </a:extLst>
          </p:cNvPr>
          <p:cNvSpPr>
            <a:spLocks noGrp="1"/>
          </p:cNvSpPr>
          <p:nvPr>
            <p:ph type="title"/>
          </p:nvPr>
        </p:nvSpPr>
        <p:spPr>
          <a:xfrm>
            <a:off x="7085011" y="685799"/>
            <a:ext cx="4706495" cy="3110023"/>
          </a:xfrm>
        </p:spPr>
        <p:txBody>
          <a:bodyPr>
            <a:normAutofit/>
          </a:bodyPr>
          <a:lstStyle/>
          <a:p>
            <a:endParaRPr lang="es-ES" dirty="0"/>
          </a:p>
        </p:txBody>
      </p:sp>
      <p:sp>
        <p:nvSpPr>
          <p:cNvPr id="5" name="Marcador de contenido 4">
            <a:extLst>
              <a:ext uri="{FF2B5EF4-FFF2-40B4-BE49-F238E27FC236}">
                <a16:creationId xmlns:a16="http://schemas.microsoft.com/office/drawing/2014/main" id="{9F106EB1-B746-CCCB-8DA6-B2A462751859}"/>
              </a:ext>
            </a:extLst>
          </p:cNvPr>
          <p:cNvSpPr>
            <a:spLocks noGrp="1"/>
          </p:cNvSpPr>
          <p:nvPr>
            <p:ph idx="1"/>
          </p:nvPr>
        </p:nvSpPr>
        <p:spPr>
          <a:xfrm>
            <a:off x="684212" y="685800"/>
            <a:ext cx="10618197" cy="5308600"/>
          </a:xfrm>
        </p:spPr>
        <p:txBody>
          <a:bodyPr>
            <a:normAutofit fontScale="92500" lnSpcReduction="20000"/>
          </a:bodyPr>
          <a:lstStyle/>
          <a:p>
            <a:pPr algn="just"/>
            <a:r>
              <a:rPr lang="es-ES" sz="1800" b="1" i="0" u="sng" strike="noStrike" baseline="0" dirty="0">
                <a:solidFill>
                  <a:srgbClr val="000000"/>
                </a:solidFill>
                <a:latin typeface="Garamond" panose="02020404030301010803" pitchFamily="18" charset="0"/>
              </a:rPr>
              <a:t>FEDERACIONES DEPORTIVAS DE MAYOR RELEVANCIA ECONÓMICA </a:t>
            </a:r>
          </a:p>
          <a:p>
            <a:pPr algn="just"/>
            <a:endParaRPr lang="es-ES" sz="1800" dirty="0">
              <a:solidFill>
                <a:srgbClr val="000000"/>
              </a:solidFill>
              <a:latin typeface="Garamond" panose="02020404030301010803" pitchFamily="18" charset="0"/>
            </a:endParaRPr>
          </a:p>
          <a:p>
            <a:pPr algn="just"/>
            <a:r>
              <a:rPr lang="es-ES" sz="1800" dirty="0">
                <a:solidFill>
                  <a:srgbClr val="000000"/>
                </a:solidFill>
                <a:latin typeface="Garamond" panose="02020404030301010803" pitchFamily="18" charset="0"/>
              </a:rPr>
              <a:t>MAS OBLIGACIONES</a:t>
            </a:r>
            <a:r>
              <a:rPr lang="es-ES" sz="1800" b="0" i="0" u="none" strike="noStrike" baseline="0" dirty="0">
                <a:solidFill>
                  <a:srgbClr val="000000"/>
                </a:solidFill>
                <a:latin typeface="Garamond" panose="02020404030301010803" pitchFamily="18" charset="0"/>
              </a:rPr>
              <a:t>: </a:t>
            </a:r>
          </a:p>
          <a:p>
            <a:pPr algn="just"/>
            <a:r>
              <a:rPr lang="es-ES" sz="1800" b="0" i="0" u="none" strike="noStrike" baseline="0" dirty="0">
                <a:solidFill>
                  <a:srgbClr val="000000"/>
                </a:solidFill>
                <a:latin typeface="Garamond" panose="02020404030301010803" pitchFamily="18" charset="0"/>
              </a:rPr>
              <a:t>a) Obligación de que en la memoria económica que han de presentar las federaciones se dé información de las retribuciones dinerarias o en especie satisfechas a las y los miembros de los órganos de gobierno, administración y representación de la federación, tanto en concepto de reembolso por los gastos que se les hayan ocasionado en el desempeño de su función como en concepto de remuneraciones por los servicios prestados a la entidad. </a:t>
            </a:r>
          </a:p>
          <a:p>
            <a:pPr algn="just"/>
            <a:r>
              <a:rPr lang="es-ES" sz="1800" b="0" i="0" u="none" strike="noStrike" baseline="0" dirty="0">
                <a:solidFill>
                  <a:srgbClr val="000000"/>
                </a:solidFill>
                <a:latin typeface="Garamond" panose="02020404030301010803" pitchFamily="18" charset="0"/>
              </a:rPr>
              <a:t>b) Obligación del personal directivo y cargos federativos de suministrar información relativa a la existencia de relaciones de índole contractual, comercial o familiar con proveedores o entidades que tengan vínculos comerciales o profesionales con la federación de la que forman parte. </a:t>
            </a:r>
          </a:p>
          <a:p>
            <a:pPr algn="just"/>
            <a:r>
              <a:rPr lang="es-ES" sz="1800" b="0" i="0" u="none" strike="noStrike" baseline="0" dirty="0">
                <a:solidFill>
                  <a:srgbClr val="000000"/>
                </a:solidFill>
                <a:latin typeface="Garamond" panose="02020404030301010803" pitchFamily="18" charset="0"/>
              </a:rPr>
              <a:t>c) Cumplimiento, en aquellas materias que se correspondan con el ejercicio de las funciones sujetas a derecho administrativo, de las obligaciones de publicidad activa previstas en la legislación sobre transparencia pública del País Vasco y a tal efecto deberán disponer en su página Web del correspondiente portal de transparencia. </a:t>
            </a:r>
          </a:p>
          <a:p>
            <a:pPr algn="just"/>
            <a:r>
              <a:rPr lang="es-ES" sz="1800" b="0" i="0" u="none" strike="noStrike" baseline="0" dirty="0">
                <a:solidFill>
                  <a:srgbClr val="000000"/>
                </a:solidFill>
                <a:latin typeface="Garamond" panose="02020404030301010803" pitchFamily="18" charset="0"/>
              </a:rPr>
              <a:t>d) Sometimiento en la contratación de obras, suministros y servicios a los principios de publicidad, concurrencia y transparencia de los procedimientos, no discriminación e igualdad de trato entre las candidaturas y libre competencia. </a:t>
            </a:r>
          </a:p>
          <a:p>
            <a:pPr algn="just"/>
            <a:endParaRPr lang="es-ES" sz="1800" dirty="0">
              <a:solidFill>
                <a:srgbClr val="000000"/>
              </a:solidFill>
              <a:latin typeface="Garamond" panose="02020404030301010803" pitchFamily="18" charset="0"/>
            </a:endParaRPr>
          </a:p>
          <a:p>
            <a:pPr algn="just"/>
            <a:r>
              <a:rPr lang="es-ES" sz="1800" b="1" i="0" u="none" strike="noStrike" baseline="0" dirty="0">
                <a:solidFill>
                  <a:srgbClr val="000000"/>
                </a:solidFill>
                <a:latin typeface="Garamond" panose="02020404030301010803" pitchFamily="18" charset="0"/>
              </a:rPr>
              <a:t>´LA ADMINISTRACIÓN COMPETENTE EN DEPORTES DETERMINARÁ CUALES SON LAS DE RELEVANCIA ECONÓMICA</a:t>
            </a:r>
          </a:p>
          <a:p>
            <a:endParaRPr lang="es-ES" dirty="0"/>
          </a:p>
        </p:txBody>
      </p:sp>
      <p:sp>
        <p:nvSpPr>
          <p:cNvPr id="4" name="Marcador de texto 3">
            <a:extLst>
              <a:ext uri="{FF2B5EF4-FFF2-40B4-BE49-F238E27FC236}">
                <a16:creationId xmlns:a16="http://schemas.microsoft.com/office/drawing/2014/main" id="{7385BDA7-69C9-4DD6-AA35-E0B930FE71B3}"/>
              </a:ext>
            </a:extLst>
          </p:cNvPr>
          <p:cNvSpPr>
            <a:spLocks noGrp="1"/>
          </p:cNvSpPr>
          <p:nvPr>
            <p:ph type="body" sz="half" idx="2"/>
          </p:nvPr>
        </p:nvSpPr>
        <p:spPr/>
        <p:txBody>
          <a:bodyPr/>
          <a:lstStyle/>
          <a:p>
            <a:endParaRPr lang="es-ES" dirty="0"/>
          </a:p>
        </p:txBody>
      </p:sp>
    </p:spTree>
    <p:extLst>
      <p:ext uri="{BB962C8B-B14F-4D97-AF65-F5344CB8AC3E}">
        <p14:creationId xmlns:p14="http://schemas.microsoft.com/office/powerpoint/2010/main" val="2777245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09C02-BEA3-4C7C-B33D-F68D7EB32E15}"/>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B2804796-7623-81B6-FF3F-CF1654733BD6}"/>
              </a:ext>
            </a:extLst>
          </p:cNvPr>
          <p:cNvSpPr>
            <a:spLocks noGrp="1"/>
          </p:cNvSpPr>
          <p:nvPr>
            <p:ph idx="1"/>
          </p:nvPr>
        </p:nvSpPr>
        <p:spPr>
          <a:xfrm>
            <a:off x="684213" y="685800"/>
            <a:ext cx="10798950" cy="5308600"/>
          </a:xfrm>
        </p:spPr>
        <p:txBody>
          <a:bodyPr>
            <a:normAutofit/>
          </a:bodyPr>
          <a:lstStyle/>
          <a:p>
            <a:pPr algn="just"/>
            <a:r>
              <a:rPr lang="es-ES" sz="2800" b="0" i="0" u="none" strike="noStrike" baseline="0" dirty="0">
                <a:solidFill>
                  <a:srgbClr val="000000"/>
                </a:solidFill>
                <a:latin typeface="Garamond" panose="02020404030301010803" pitchFamily="18" charset="0"/>
              </a:rPr>
              <a:t>El Gobierno Vasco deberá establecer reglamentariamente la </a:t>
            </a:r>
            <a:r>
              <a:rPr lang="es-ES" sz="2800" b="1" i="0" u="sng" strike="noStrike" baseline="0" dirty="0">
                <a:solidFill>
                  <a:srgbClr val="000000"/>
                </a:solidFill>
                <a:latin typeface="Garamond" panose="02020404030301010803" pitchFamily="18" charset="0"/>
              </a:rPr>
              <a:t>LIMITACIÓN DE MANDATOS</a:t>
            </a:r>
            <a:r>
              <a:rPr lang="es-ES" sz="2800" b="0" i="0" u="none" strike="noStrike" baseline="0" dirty="0">
                <a:solidFill>
                  <a:srgbClr val="000000"/>
                </a:solidFill>
                <a:latin typeface="Garamond" panose="02020404030301010803" pitchFamily="18" charset="0"/>
              </a:rPr>
              <a:t> en los órganos de representación y administración de las federaciones deportivas al objeto de garantizar la renovación de las organizaciones federativas. </a:t>
            </a:r>
            <a:endParaRPr lang="es-ES" sz="2800" dirty="0"/>
          </a:p>
        </p:txBody>
      </p:sp>
      <p:sp>
        <p:nvSpPr>
          <p:cNvPr id="4" name="Marcador de texto 3">
            <a:extLst>
              <a:ext uri="{FF2B5EF4-FFF2-40B4-BE49-F238E27FC236}">
                <a16:creationId xmlns:a16="http://schemas.microsoft.com/office/drawing/2014/main" id="{80DFB3E5-413E-45BA-AE4A-242DE87A4E2A}"/>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287094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A7DC97-A607-2125-FA54-7175971F1FE4}"/>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CD40582-F72F-19CA-4916-A3509DDB8EAB}"/>
              </a:ext>
            </a:extLst>
          </p:cNvPr>
          <p:cNvSpPr>
            <a:spLocks noGrp="1"/>
          </p:cNvSpPr>
          <p:nvPr>
            <p:ph idx="1"/>
          </p:nvPr>
        </p:nvSpPr>
        <p:spPr>
          <a:xfrm>
            <a:off x="684212" y="685800"/>
            <a:ext cx="10830848" cy="5308600"/>
          </a:xfrm>
        </p:spPr>
        <p:txBody>
          <a:bodyPr>
            <a:normAutofit fontScale="92500"/>
          </a:bodyPr>
          <a:lstStyle/>
          <a:p>
            <a:pPr algn="just"/>
            <a:endParaRPr lang="es-ES" sz="2400" b="0" i="0" u="none" strike="noStrike" baseline="0" dirty="0">
              <a:solidFill>
                <a:srgbClr val="000000"/>
              </a:solidFill>
              <a:latin typeface="Garamond" panose="02020404030301010803" pitchFamily="18" charset="0"/>
            </a:endParaRPr>
          </a:p>
          <a:p>
            <a:pPr algn="ctr"/>
            <a:r>
              <a:rPr lang="es-ES" sz="2400" b="1" i="0" u="none" strike="noStrike" baseline="0" dirty="0">
                <a:solidFill>
                  <a:srgbClr val="000000"/>
                </a:solidFill>
                <a:latin typeface="Garamond" panose="02020404030301010803" pitchFamily="18" charset="0"/>
              </a:rPr>
              <a:t>Integridad de las competiciones deportivas </a:t>
            </a:r>
            <a:endParaRPr lang="es-ES" sz="2400" b="0" i="0" u="none" strike="noStrike" baseline="0" dirty="0">
              <a:solidFill>
                <a:srgbClr val="000000"/>
              </a:solidFill>
              <a:latin typeface="Garamond" panose="02020404030301010803" pitchFamily="18" charset="0"/>
            </a:endParaRPr>
          </a:p>
          <a:p>
            <a:pPr algn="just"/>
            <a:r>
              <a:rPr lang="es-ES" sz="2400" b="1" i="0" u="sng" strike="noStrike" baseline="0" dirty="0">
                <a:solidFill>
                  <a:srgbClr val="000000"/>
                </a:solidFill>
                <a:latin typeface="Garamond" panose="02020404030301010803" pitchFamily="18" charset="0"/>
              </a:rPr>
              <a:t>QUEDA PROHIBIDA </a:t>
            </a:r>
            <a:r>
              <a:rPr lang="es-ES" sz="2400" b="0" i="0" u="none" strike="noStrike" baseline="0" dirty="0">
                <a:solidFill>
                  <a:srgbClr val="000000"/>
                </a:solidFill>
                <a:latin typeface="Garamond" panose="02020404030301010803" pitchFamily="18" charset="0"/>
              </a:rPr>
              <a:t>a las entidades deportivas, a las y los deportistas, a las técnicas y los técnicos, a las juezas y los jueces, a las directivas y los directivos y a cualquier otra persona que forme parte de las federaciones deportivas y de los clubes deportivos, agrupaciones deportivas y cualesquiera otras entidades deportivas: </a:t>
            </a:r>
          </a:p>
          <a:p>
            <a:pPr algn="just"/>
            <a:r>
              <a:rPr lang="es-ES" sz="2400" b="0" i="0" u="none" strike="noStrike" baseline="0" dirty="0">
                <a:solidFill>
                  <a:srgbClr val="000000"/>
                </a:solidFill>
                <a:latin typeface="Garamond" panose="02020404030301010803" pitchFamily="18" charset="0"/>
              </a:rPr>
              <a:t>a) La realización de apuestas que tengan una relación directa o indirecta con las pruebas, partidos o competiciones en que aquellas personas participen personalmente o sus entidades. </a:t>
            </a:r>
          </a:p>
          <a:p>
            <a:pPr algn="just"/>
            <a:r>
              <a:rPr lang="es-ES" sz="2400" b="0" i="0" u="none" strike="noStrike" baseline="0" dirty="0">
                <a:solidFill>
                  <a:srgbClr val="000000"/>
                </a:solidFill>
                <a:latin typeface="Garamond" panose="02020404030301010803" pitchFamily="18" charset="0"/>
              </a:rPr>
              <a:t>b) La participación en tales apuestas en condición de pronosticadores, pronosticadoras, asesores, asesoras y análogas condiciones. </a:t>
            </a:r>
          </a:p>
          <a:p>
            <a:pPr algn="just"/>
            <a:r>
              <a:rPr lang="es-ES" sz="2400" b="0" i="0" u="none" strike="noStrike" baseline="0" dirty="0">
                <a:solidFill>
                  <a:srgbClr val="000000"/>
                </a:solidFill>
                <a:latin typeface="Garamond" panose="02020404030301010803" pitchFamily="18" charset="0"/>
              </a:rPr>
              <a:t>c) La tenencia de intereses o de derechos en empresas que promuevan, negocien, organicen o dirijan aquellas apuestas, así como la vinculación laboral, mercantil o de naturaleza con las mismas. </a:t>
            </a:r>
          </a:p>
          <a:p>
            <a:endParaRPr lang="es-ES" dirty="0"/>
          </a:p>
        </p:txBody>
      </p:sp>
      <p:sp>
        <p:nvSpPr>
          <p:cNvPr id="4" name="Marcador de texto 3">
            <a:extLst>
              <a:ext uri="{FF2B5EF4-FFF2-40B4-BE49-F238E27FC236}">
                <a16:creationId xmlns:a16="http://schemas.microsoft.com/office/drawing/2014/main" id="{64F3A909-32BA-A06B-F960-DC2DFD1F6CA2}"/>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1155329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509AD8-A56C-6DAC-093C-7DE6AACA476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B6061BE-0EC5-4815-9B16-952549E9E1BE}"/>
              </a:ext>
            </a:extLst>
          </p:cNvPr>
          <p:cNvSpPr>
            <a:spLocks noGrp="1"/>
          </p:cNvSpPr>
          <p:nvPr>
            <p:ph idx="1"/>
          </p:nvPr>
        </p:nvSpPr>
        <p:spPr>
          <a:xfrm>
            <a:off x="684212" y="685800"/>
            <a:ext cx="10469341" cy="5308600"/>
          </a:xfrm>
        </p:spPr>
        <p:txBody>
          <a:bodyPr/>
          <a:lstStyle/>
          <a:p>
            <a:pPr algn="l"/>
            <a:endParaRPr lang="es-ES" sz="2800" b="0" i="0" u="none" strike="noStrike" baseline="0" dirty="0">
              <a:solidFill>
                <a:srgbClr val="000000"/>
              </a:solidFill>
              <a:latin typeface="Garamond" panose="02020404030301010803" pitchFamily="18" charset="0"/>
            </a:endParaRPr>
          </a:p>
          <a:p>
            <a:pPr marL="0" indent="0" algn="ctr">
              <a:buNone/>
            </a:pPr>
            <a:r>
              <a:rPr lang="es-ES" sz="2800" b="1" i="0" u="none" strike="noStrike" baseline="0" dirty="0">
                <a:solidFill>
                  <a:srgbClr val="000000"/>
                </a:solidFill>
                <a:latin typeface="Garamond" panose="02020404030301010803" pitchFamily="18" charset="0"/>
              </a:rPr>
              <a:t>VENTANILLA ÚNICA DE EVENTOS DEPORTIVOS</a:t>
            </a:r>
            <a:endParaRPr lang="es-ES" sz="2800" b="0" i="0" u="none" strike="noStrike" baseline="0" dirty="0">
              <a:solidFill>
                <a:srgbClr val="000000"/>
              </a:solidFill>
              <a:latin typeface="Garamond" panose="02020404030301010803" pitchFamily="18" charset="0"/>
            </a:endParaRPr>
          </a:p>
          <a:p>
            <a:pPr algn="just"/>
            <a:r>
              <a:rPr lang="es-ES" sz="2800" b="0" i="0" u="none" strike="noStrike" baseline="0" dirty="0">
                <a:solidFill>
                  <a:srgbClr val="000000"/>
                </a:solidFill>
                <a:latin typeface="Garamond" panose="02020404030301010803" pitchFamily="18" charset="0"/>
              </a:rPr>
              <a:t> El Departamento de la Administración General de la Comunidad Autónoma competente en materia deportiva promoverá la creación de una ventanilla única para la organización de eventos deportivos con el objetivo de facilitar su organización y desarrollo en el País Vasco. Tal ventanilla única actuará como oficina de gestión centralizada de información, asesoramiento y tramitación electrónica de aquellas comunicaciones, declaraciones responsables, autorizaciones administrativas o contrataciones que precisen las personas organizadoras. </a:t>
            </a:r>
          </a:p>
          <a:p>
            <a:endParaRPr lang="es-ES" dirty="0"/>
          </a:p>
        </p:txBody>
      </p:sp>
      <p:sp>
        <p:nvSpPr>
          <p:cNvPr id="4" name="Marcador de texto 3">
            <a:extLst>
              <a:ext uri="{FF2B5EF4-FFF2-40B4-BE49-F238E27FC236}">
                <a16:creationId xmlns:a16="http://schemas.microsoft.com/office/drawing/2014/main" id="{E3FD9487-4976-58DC-4958-BDB0DF1C8D7B}"/>
              </a:ext>
            </a:extLst>
          </p:cNvPr>
          <p:cNvSpPr>
            <a:spLocks noGrp="1"/>
          </p:cNvSpPr>
          <p:nvPr>
            <p:ph type="body" sz="half" idx="2"/>
          </p:nvPr>
        </p:nvSpPr>
        <p:spPr/>
        <p:txBody>
          <a:bodyPr/>
          <a:lstStyle/>
          <a:p>
            <a:endParaRPr lang="es-ES" dirty="0"/>
          </a:p>
        </p:txBody>
      </p:sp>
    </p:spTree>
    <p:extLst>
      <p:ext uri="{BB962C8B-B14F-4D97-AF65-F5344CB8AC3E}">
        <p14:creationId xmlns:p14="http://schemas.microsoft.com/office/powerpoint/2010/main" val="3405708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D7FF41-103C-CE97-774C-D7E0FABF754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3519AE2F-408D-61F3-7D27-84716A06CE53}"/>
              </a:ext>
            </a:extLst>
          </p:cNvPr>
          <p:cNvSpPr>
            <a:spLocks noGrp="1"/>
          </p:cNvSpPr>
          <p:nvPr>
            <p:ph idx="1"/>
          </p:nvPr>
        </p:nvSpPr>
        <p:spPr>
          <a:xfrm>
            <a:off x="684212" y="685800"/>
            <a:ext cx="11160458" cy="5308600"/>
          </a:xfrm>
        </p:spPr>
        <p:txBody>
          <a:bodyPr>
            <a:normAutofit/>
          </a:bodyPr>
          <a:lstStyle/>
          <a:p>
            <a:pPr algn="just"/>
            <a:r>
              <a:rPr lang="es-ES" sz="2800" b="0" i="0" u="none" strike="noStrike" baseline="0" dirty="0">
                <a:solidFill>
                  <a:srgbClr val="000000"/>
                </a:solidFill>
                <a:latin typeface="Garamond" panose="02020404030301010803" pitchFamily="18" charset="0"/>
              </a:rPr>
              <a:t>La </a:t>
            </a:r>
            <a:r>
              <a:rPr lang="es-ES" sz="2800" b="1" i="0" u="sng" strike="noStrike" baseline="0" dirty="0">
                <a:solidFill>
                  <a:srgbClr val="000000"/>
                </a:solidFill>
                <a:latin typeface="Garamond" panose="02020404030301010803" pitchFamily="18" charset="0"/>
              </a:rPr>
              <a:t>ASISTENCIA SANITARIA DERIVADA </a:t>
            </a:r>
            <a:r>
              <a:rPr lang="es-ES" sz="2800" b="0" i="0" u="none" strike="noStrike" baseline="0" dirty="0">
                <a:solidFill>
                  <a:srgbClr val="000000"/>
                </a:solidFill>
                <a:latin typeface="Garamond" panose="02020404030301010803" pitchFamily="18" charset="0"/>
              </a:rPr>
              <a:t>de la participación, por las personas titulares de las citadas licencias, en las competiciones deportivas reguladas en esta Ley, o sus entrenamientos, y que no tenga cubiertas posibles contingencias sanitarias a través de otro seguro, constituye una prestación ordinaria del sistema sanitario público que le corresponda. </a:t>
            </a:r>
            <a:endParaRPr lang="es-ES" sz="2800" dirty="0"/>
          </a:p>
        </p:txBody>
      </p:sp>
      <p:sp>
        <p:nvSpPr>
          <p:cNvPr id="4" name="Marcador de texto 3">
            <a:extLst>
              <a:ext uri="{FF2B5EF4-FFF2-40B4-BE49-F238E27FC236}">
                <a16:creationId xmlns:a16="http://schemas.microsoft.com/office/drawing/2014/main" id="{3F29C220-0FBB-DC80-256D-035457729C29}"/>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3957510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412AF2-285E-A946-5227-BAF0B7E81902}"/>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E552A7CE-393D-2AEF-EBE4-74CE7778EA1A}"/>
              </a:ext>
            </a:extLst>
          </p:cNvPr>
          <p:cNvSpPr>
            <a:spLocks noGrp="1"/>
          </p:cNvSpPr>
          <p:nvPr>
            <p:ph idx="1"/>
          </p:nvPr>
        </p:nvSpPr>
        <p:spPr>
          <a:xfrm>
            <a:off x="684212" y="685800"/>
            <a:ext cx="11213621" cy="5308600"/>
          </a:xfrm>
        </p:spPr>
        <p:txBody>
          <a:bodyPr>
            <a:normAutofit/>
          </a:bodyPr>
          <a:lstStyle/>
          <a:p>
            <a:pPr algn="ctr"/>
            <a:r>
              <a:rPr lang="es-ES" sz="2400" b="1" i="0" u="none" strike="noStrike" baseline="0" dirty="0">
                <a:solidFill>
                  <a:srgbClr val="000000"/>
                </a:solidFill>
                <a:latin typeface="Garamond" panose="02020404030301010803" pitchFamily="18" charset="0"/>
              </a:rPr>
              <a:t>PLAN PARA EL FORTALECIMIENTO DEL TEJIDO ASOCIATIVO DEPORTIVO EN LOS MUNICIPIOS. </a:t>
            </a:r>
            <a:endParaRPr lang="es-ES" sz="2400" b="0" i="0" u="none" strike="noStrike" baseline="0" dirty="0">
              <a:solidFill>
                <a:srgbClr val="000000"/>
              </a:solidFill>
              <a:latin typeface="Garamond" panose="02020404030301010803" pitchFamily="18" charset="0"/>
            </a:endParaRPr>
          </a:p>
          <a:p>
            <a:pPr algn="just"/>
            <a:r>
              <a:rPr lang="es-ES" sz="1800" b="0" i="0" u="none" strike="noStrike" baseline="0" dirty="0">
                <a:solidFill>
                  <a:srgbClr val="000000"/>
                </a:solidFill>
                <a:latin typeface="Garamond" panose="02020404030301010803" pitchFamily="18" charset="0"/>
              </a:rPr>
              <a:t>El Departamento de la Administración General de la Comunidad Autónoma competente en materia deportiva coordinará con los Órganos Forales de los Territorios Históricos y con los municipios la elaboración y ejecución de un plan para el fortalecimiento del tejido asociativo deportivo en los municipios de la Comunidad Autónoma del País Vasco. </a:t>
            </a:r>
          </a:p>
          <a:p>
            <a:pPr algn="just"/>
            <a:r>
              <a:rPr lang="es-ES" sz="1800" b="0" i="0" u="none" strike="noStrike" baseline="0" dirty="0">
                <a:solidFill>
                  <a:srgbClr val="000000"/>
                </a:solidFill>
                <a:latin typeface="Garamond" panose="02020404030301010803" pitchFamily="18" charset="0"/>
              </a:rPr>
              <a:t> Tal plan tendrá como </a:t>
            </a:r>
            <a:r>
              <a:rPr lang="es-ES" sz="1800" b="1" i="0" u="sng" strike="noStrike" baseline="0" dirty="0">
                <a:solidFill>
                  <a:srgbClr val="000000"/>
                </a:solidFill>
                <a:latin typeface="Garamond" panose="02020404030301010803" pitchFamily="18" charset="0"/>
              </a:rPr>
              <a:t>OBJETIVOS PRINCIPALES: </a:t>
            </a:r>
          </a:p>
          <a:p>
            <a:pPr algn="just"/>
            <a:r>
              <a:rPr lang="es-ES" sz="1800" b="0" i="0" u="none" strike="noStrike" baseline="0" dirty="0">
                <a:solidFill>
                  <a:srgbClr val="000000"/>
                </a:solidFill>
                <a:latin typeface="Garamond" panose="02020404030301010803" pitchFamily="18" charset="0"/>
              </a:rPr>
              <a:t>a) Resolver la </a:t>
            </a:r>
            <a:r>
              <a:rPr lang="es-ES" sz="1800" b="1" i="0" u="none" strike="noStrike" baseline="0" dirty="0">
                <a:solidFill>
                  <a:srgbClr val="000000"/>
                </a:solidFill>
                <a:effectLst>
                  <a:outerShdw blurRad="38100" dist="38100" dir="2700000" algn="tl">
                    <a:srgbClr val="000000">
                      <a:alpha val="43137"/>
                    </a:srgbClr>
                  </a:outerShdw>
                </a:effectLst>
                <a:latin typeface="Garamond" panose="02020404030301010803" pitchFamily="18" charset="0"/>
              </a:rPr>
              <a:t>problemática de la existencia de una ATOMIZACIÓN </a:t>
            </a:r>
            <a:r>
              <a:rPr lang="es-ES" sz="1800" b="0" i="0" u="none" strike="noStrike" baseline="0" dirty="0">
                <a:solidFill>
                  <a:srgbClr val="000000"/>
                </a:solidFill>
                <a:latin typeface="Garamond" panose="02020404030301010803" pitchFamily="18" charset="0"/>
              </a:rPr>
              <a:t>de ese tejido asociativo con numerosos clubes deportivos pequeños de una sola modalidad y con carencia de recursos humanos y materiales para cumplir satisfactoriamente con las obligaciones legales mínimas y con los objetivos de promoción deportiva. </a:t>
            </a:r>
          </a:p>
          <a:p>
            <a:pPr algn="just"/>
            <a:r>
              <a:rPr lang="es-ES" sz="1800" b="0" i="0" u="none" strike="noStrike" baseline="0" dirty="0">
                <a:solidFill>
                  <a:srgbClr val="000000"/>
                </a:solidFill>
                <a:latin typeface="Garamond" panose="02020404030301010803" pitchFamily="18" charset="0"/>
              </a:rPr>
              <a:t>b) </a:t>
            </a:r>
            <a:r>
              <a:rPr lang="es-ES" sz="1800" b="1" i="0" u="sng" strike="noStrike" baseline="0" dirty="0">
                <a:solidFill>
                  <a:srgbClr val="000000"/>
                </a:solidFill>
                <a:latin typeface="Garamond" panose="02020404030301010803" pitchFamily="18" charset="0"/>
              </a:rPr>
              <a:t>REDIMENSIONAR</a:t>
            </a:r>
            <a:r>
              <a:rPr lang="es-ES" sz="1800" b="0" i="0" u="none" strike="noStrike" baseline="0" dirty="0">
                <a:solidFill>
                  <a:srgbClr val="000000"/>
                </a:solidFill>
                <a:latin typeface="Garamond" panose="02020404030301010803" pitchFamily="18" charset="0"/>
              </a:rPr>
              <a:t> el entramado asociativo municipal fomentando la existencia de clubes polideportivos con unas estructuras fuertes y más profesionalizadas, que permitan compartir recursos humanos y materiales y hacer frente a los retos de la promoción de la actividad física y del deporte. </a:t>
            </a:r>
          </a:p>
          <a:p>
            <a:endParaRPr lang="es-ES" dirty="0"/>
          </a:p>
        </p:txBody>
      </p:sp>
      <p:sp>
        <p:nvSpPr>
          <p:cNvPr id="4" name="Marcador de texto 3">
            <a:extLst>
              <a:ext uri="{FF2B5EF4-FFF2-40B4-BE49-F238E27FC236}">
                <a16:creationId xmlns:a16="http://schemas.microsoft.com/office/drawing/2014/main" id="{AA5623C8-7C41-8A95-C347-873103DEBBD2}"/>
              </a:ext>
            </a:extLst>
          </p:cNvPr>
          <p:cNvSpPr>
            <a:spLocks noGrp="1"/>
          </p:cNvSpPr>
          <p:nvPr>
            <p:ph type="body" sz="half" idx="2"/>
          </p:nvPr>
        </p:nvSpPr>
        <p:spPr/>
        <p:txBody>
          <a:bodyPr/>
          <a:lstStyle/>
          <a:p>
            <a:endParaRPr lang="es-ES"/>
          </a:p>
        </p:txBody>
      </p:sp>
    </p:spTree>
    <p:extLst>
      <p:ext uri="{BB962C8B-B14F-4D97-AF65-F5344CB8AC3E}">
        <p14:creationId xmlns:p14="http://schemas.microsoft.com/office/powerpoint/2010/main" val="489758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91093E-5D2F-40F2-94F2-13350A1CC705}"/>
              </a:ext>
            </a:extLst>
          </p:cNvPr>
          <p:cNvSpPr>
            <a:spLocks noGrp="1"/>
          </p:cNvSpPr>
          <p:nvPr>
            <p:ph type="title"/>
          </p:nvPr>
        </p:nvSpPr>
        <p:spPr>
          <a:xfrm>
            <a:off x="7085012" y="685800"/>
            <a:ext cx="4961676" cy="3503428"/>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dirty="0">
                <a:solidFill>
                  <a:srgbClr val="7030A0"/>
                </a:solidFill>
              </a:rPr>
              <a:t>muchas gracias</a:t>
            </a:r>
            <a:br>
              <a:rPr lang="es-ES" dirty="0">
                <a:solidFill>
                  <a:srgbClr val="7030A0"/>
                </a:solidFill>
              </a:rPr>
            </a:br>
            <a:br>
              <a:rPr lang="es-ES" dirty="0">
                <a:solidFill>
                  <a:srgbClr val="7030A0"/>
                </a:solidFill>
              </a:rPr>
            </a:br>
            <a:br>
              <a:rPr lang="es-ES" dirty="0">
                <a:solidFill>
                  <a:srgbClr val="7030A0"/>
                </a:solidFill>
              </a:rPr>
            </a:br>
            <a:r>
              <a:rPr lang="es-ES" dirty="0" err="1">
                <a:solidFill>
                  <a:srgbClr val="7030A0"/>
                </a:solidFill>
              </a:rPr>
              <a:t>eskerrik</a:t>
            </a:r>
            <a:r>
              <a:rPr lang="es-ES" dirty="0">
                <a:solidFill>
                  <a:srgbClr val="7030A0"/>
                </a:solidFill>
              </a:rPr>
              <a:t> </a:t>
            </a:r>
            <a:r>
              <a:rPr lang="es-ES" dirty="0" err="1">
                <a:solidFill>
                  <a:srgbClr val="7030A0"/>
                </a:solidFill>
              </a:rPr>
              <a:t>asko</a:t>
            </a:r>
            <a:endParaRPr lang="es-ES" dirty="0">
              <a:solidFill>
                <a:srgbClr val="7030A0"/>
              </a:solidFill>
            </a:endParaRPr>
          </a:p>
        </p:txBody>
      </p:sp>
      <p:pic>
        <p:nvPicPr>
          <p:cNvPr id="2050" name="Picture 2" descr="La reflexión del experto: ¡Árbitro, pita ya! | PIVESPORT">
            <a:extLst>
              <a:ext uri="{FF2B5EF4-FFF2-40B4-BE49-F238E27FC236}">
                <a16:creationId xmlns:a16="http://schemas.microsoft.com/office/drawing/2014/main" id="{74C217CD-05F5-4437-87AA-F92ABE5F51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89188" y="2439987"/>
            <a:ext cx="2533650" cy="1800225"/>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texto 3">
            <a:extLst>
              <a:ext uri="{FF2B5EF4-FFF2-40B4-BE49-F238E27FC236}">
                <a16:creationId xmlns:a16="http://schemas.microsoft.com/office/drawing/2014/main" id="{54501677-0087-4D59-AC33-CDDF060DD443}"/>
              </a:ext>
            </a:extLst>
          </p:cNvPr>
          <p:cNvSpPr>
            <a:spLocks noGrp="1"/>
          </p:cNvSpPr>
          <p:nvPr>
            <p:ph type="body" sz="half" idx="2"/>
          </p:nvPr>
        </p:nvSpPr>
        <p:spPr/>
        <p:txBody>
          <a:bodyPr/>
          <a:lstStyle/>
          <a:p>
            <a:endParaRPr lang="es-ES" dirty="0"/>
          </a:p>
        </p:txBody>
      </p:sp>
    </p:spTree>
    <p:extLst>
      <p:ext uri="{BB962C8B-B14F-4D97-AF65-F5344CB8AC3E}">
        <p14:creationId xmlns:p14="http://schemas.microsoft.com/office/powerpoint/2010/main" val="2174646427"/>
      </p:ext>
    </p:extLst>
  </p:cSld>
  <p:clrMapOvr>
    <a:masterClrMapping/>
  </p:clrMapOvr>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219</TotalTime>
  <Words>2248</Words>
  <Application>Microsoft Office PowerPoint</Application>
  <PresentationFormat>Panorámica</PresentationFormat>
  <Paragraphs>141</Paragraphs>
  <Slides>25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Arial</vt:lpstr>
      <vt:lpstr>Century Gothic</vt:lpstr>
      <vt:lpstr>Garamond</vt:lpstr>
      <vt:lpstr>Wingdings 3</vt:lpstr>
      <vt:lpstr>Sector</vt:lpstr>
      <vt:lpstr>PROYECTO DE REFORMA DE LA LEY VASCA DE LA ACTIVIDAD FISICA Y DEL DEPORTE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muchas gracias   eskerrik asko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Carlos Soto</dc:creator>
  <cp:lastModifiedBy>Juan Carlos Soto</cp:lastModifiedBy>
  <cp:revision>6</cp:revision>
  <dcterms:created xsi:type="dcterms:W3CDTF">2021-11-17T17:27:14Z</dcterms:created>
  <dcterms:modified xsi:type="dcterms:W3CDTF">2022-05-18T13:27:44Z</dcterms:modified>
</cp:coreProperties>
</file>