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12" r:id="rId1"/>
  </p:sldMasterIdLst>
  <p:notesMasterIdLst>
    <p:notesMasterId r:id="rId8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864" y="1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30a5f1aeb8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30a5f1aeb8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30a5f1aeb8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230a5f1aeb8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30a5f1aeb8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30a5f1aeb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230a5f1aeb8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230a5f1aeb8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230a5f1aeb8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230a5f1aeb8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230a5f1aeb8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230a5f1aeb8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230a5f1aeb8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230a5f1aeb8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30a5f1aeb8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230a5f1aeb8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30a5f1aeb8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30a5f1aeb8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30a5f1aeb8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30a5f1aeb8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30a5f1aeb8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230a5f1aeb8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30a5f1aeb8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230a5f1aeb8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30a5f1aeb8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230a5f1aeb8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30a5f1aeb8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230a5f1aeb8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30a5f1aeb8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230a5f1aeb8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30a5f1aeb8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30a5f1aeb8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310dd9504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310dd9504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310dd95049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2310dd95049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30a5f1aeb8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230a5f1aeb8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310dd95049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2310dd95049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2310dd95049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2310dd95049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310dd95049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2310dd95049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310dd95049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2310dd95049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310dd95049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2310dd95049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10dd95049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10dd95049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2310dd95049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2310dd95049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310dd95049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2310dd95049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310dd95049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2310dd95049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2310dd95049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2310dd95049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310dd95049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2310dd95049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310dd95049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2310dd95049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310dd95049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2310dd95049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30a5f1aeb8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230a5f1aeb8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230a5f1aeb8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230a5f1aeb8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230a5f1aeb8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230a5f1aeb8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30a5f1aeb8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230a5f1aeb8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230a5f1aeb8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230a5f1aeb8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230a5f1aeb8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230a5f1aeb8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230a5f1aeb8_0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230a5f1aeb8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230a5f1aeb8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230a5f1aeb8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230a5f1aeb8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230a5f1aeb8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230a5f1aeb8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230a5f1aeb8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30a5f1aeb8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230a5f1aeb8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230a5f1aeb8_0_1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230a5f1aeb8_0_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230a5f1aeb8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230a5f1aeb8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230a5f1aeb8_0_1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230a5f1aeb8_0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230a5f1aeb8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230a5f1aeb8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30a5f1aeb8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230a5f1aeb8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230a5f1aeb8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230a5f1aeb8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230a5f1aeb8_0_1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230a5f1aeb8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230a5f1aeb8_0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230a5f1aeb8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230a5f1aeb8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230a5f1aeb8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230a5f1aeb8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230a5f1aeb8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230a5f1aeb8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230a5f1aeb8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230a5f1aeb8_0_2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230a5f1aeb8_0_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230a5f1aeb8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230a5f1aeb8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230a5f1aeb8_0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g230a5f1aeb8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230a5f1aeb8_0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230a5f1aeb8_0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2310dd95049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2310dd95049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2310dd95049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2310dd95049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310dd95049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2310dd95049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2310dd95049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2310dd95049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2310dd95049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2310dd95049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2310dd95049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2310dd95049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2310dd95049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2310dd95049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2310dd95049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2310dd95049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2310dd95049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2310dd95049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2310dd95049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2310dd95049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2310dd95049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2310dd95049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2310dd95049_0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2310dd95049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2310dd95049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8" name="Google Shape;428;g2310dd95049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2310dd95049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2310dd95049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2310dd95049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2310dd95049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2310dd95049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2310dd95049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2310dd95049_0_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2310dd95049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2310dd95049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2310dd95049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2310dd95049_0_1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2310dd95049_0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2310dd95049_0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2310dd95049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2310dd95049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 name="Google Shape;471;g2310dd95049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2310dd95049_0_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2310dd95049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2310dd95049_0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2310dd95049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2310dd95049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6" name="Google Shape;486;g2310dd95049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690626" y="1010210"/>
            <a:ext cx="7667244" cy="60512"/>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90626" y="3224773"/>
            <a:ext cx="7667244" cy="60512"/>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90626" y="1113584"/>
            <a:ext cx="7667244" cy="20574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7236911" y="3051692"/>
            <a:ext cx="810678" cy="810677"/>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074167"/>
            <a:ext cx="7475220" cy="2276856"/>
          </a:xfrm>
        </p:spPr>
        <p:txBody>
          <a:bodyPr anchor="ctr">
            <a:noAutofit/>
          </a:bodyPr>
          <a:lstStyle>
            <a:lvl1pPr algn="l">
              <a:lnSpc>
                <a:spcPct val="80000"/>
              </a:lnSpc>
              <a:defRPr sz="7200" cap="all" baseline="0">
                <a:blipFill dpi="0" rotWithShape="1">
                  <a:blip r:embed="rId4"/>
                  <a:srcRect/>
                  <a:tile tx="6350" ty="-127000" sx="65000" sy="64000" flip="none" algn="tl"/>
                </a:blip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02386" y="3291840"/>
            <a:ext cx="5918454" cy="802386"/>
          </a:xfrm>
        </p:spPr>
        <p:txBody>
          <a:bodyPr>
            <a:normAutofit/>
          </a:bodyPr>
          <a:lstStyle>
            <a:lvl1pPr marL="0" indent="0" algn="l">
              <a:buNone/>
              <a:defRPr sz="1650">
                <a:solidFill>
                  <a:schemeClr val="tx1"/>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194550" y="3217001"/>
            <a:ext cx="895401" cy="480060"/>
          </a:xfrm>
        </p:spPr>
        <p:txBody>
          <a:bodyPr/>
          <a:lstStyle>
            <a:lvl1pPr>
              <a:defRPr sz="2100"/>
            </a:lvl1p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2675638293"/>
      </p:ext>
    </p:extLst>
  </p:cSld>
  <p:clrMapOvr>
    <a:masterClrMapping/>
  </p:clrMapOvr>
  <p:transition spd="slow">
    <p:push dir="u"/>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2185238653"/>
      </p:ext>
    </p:extLst>
  </p:cSld>
  <p:clrMapOvr>
    <a:masterClrMapping/>
  </p:clrMapOvr>
  <p:transition spd="slow">
    <p:push dir="u"/>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3688492"/>
            <a:ext cx="9144000" cy="1455008"/>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918972"/>
            <a:ext cx="6960870" cy="2640330"/>
          </a:xfrm>
        </p:spPr>
        <p:txBody>
          <a:bodyPr anchor="ctr">
            <a:normAutofit/>
          </a:bodyPr>
          <a:lstStyle>
            <a:lvl1pPr>
              <a:lnSpc>
                <a:spcPct val="80000"/>
              </a:lnSpc>
              <a:defRPr sz="6000" b="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624331" y="3765042"/>
            <a:ext cx="6789420" cy="800100"/>
          </a:xfrm>
        </p:spPr>
        <p:txBody>
          <a:bodyPr anchor="t">
            <a:normAutofit/>
          </a:bodyPr>
          <a:lstStyle>
            <a:lvl1pPr marL="0" indent="0">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6445251" y="4704588"/>
            <a:ext cx="1983232" cy="273844"/>
          </a:xfrm>
        </p:spPr>
        <p:txBody>
          <a:bodyPr/>
          <a:lstStyle/>
          <a:p>
            <a:fld id="{48A87A34-81AB-432B-8DAE-1953F412C126}" type="datetimeFigureOut">
              <a:rPr lang="en-US" smtClean="0"/>
              <a:t>5/9/2023</a:t>
            </a:fld>
            <a:endParaRPr lang="en-US" dirty="0"/>
          </a:p>
        </p:txBody>
      </p:sp>
      <p:sp>
        <p:nvSpPr>
          <p:cNvPr id="5" name="Footer Placeholder 4"/>
          <p:cNvSpPr>
            <a:spLocks noGrp="1"/>
          </p:cNvSpPr>
          <p:nvPr>
            <p:ph type="ftr" sz="quarter" idx="11"/>
          </p:nvPr>
        </p:nvSpPr>
        <p:spPr>
          <a:xfrm>
            <a:off x="1637031" y="4704588"/>
            <a:ext cx="4745736" cy="273844"/>
          </a:xfrm>
        </p:spPr>
        <p:txBody>
          <a:bodyPr/>
          <a:lstStyle/>
          <a:p>
            <a:endParaRPr lang="en-US" dirty="0"/>
          </a:p>
        </p:txBody>
      </p:sp>
      <p:grpSp>
        <p:nvGrpSpPr>
          <p:cNvPr id="8" name="Group 7"/>
          <p:cNvGrpSpPr/>
          <p:nvPr/>
        </p:nvGrpSpPr>
        <p:grpSpPr>
          <a:xfrm>
            <a:off x="673049" y="1744386"/>
            <a:ext cx="810678" cy="810677"/>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32776" y="1879600"/>
            <a:ext cx="891224" cy="540249"/>
          </a:xfrm>
        </p:spPr>
        <p:txBody>
          <a:bodyPr/>
          <a:lstStyle>
            <a:lvl1pPr>
              <a:defRPr sz="2100"/>
            </a:lvl1p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3008771397"/>
      </p:ext>
    </p:extLst>
  </p:cSld>
  <p:clrMapOvr>
    <a:masterClrMapping/>
  </p:clrMapOvr>
  <p:transition spd="slow">
    <p:push dir="u"/>
  </p:transition>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02386" y="1645920"/>
            <a:ext cx="3566160" cy="2983230"/>
          </a:xfrm>
        </p:spPr>
        <p:txBody>
          <a:bodyPr/>
          <a:lstStyle>
            <a:lvl1pPr>
              <a:defRPr sz="1500"/>
            </a:lvl1pPr>
            <a:lvl2pPr>
              <a:defRPr sz="1350"/>
            </a:lvl2pPr>
            <a:lvl3pPr>
              <a:defRPr sz="12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73168" y="1645920"/>
            <a:ext cx="3566160" cy="2983230"/>
          </a:xfrm>
        </p:spPr>
        <p:txBody>
          <a:bodyPr/>
          <a:lstStyle>
            <a:lvl1pPr>
              <a:defRPr sz="1500"/>
            </a:lvl1pPr>
            <a:lvl2pPr>
              <a:defRPr sz="1350"/>
            </a:lvl2pPr>
            <a:lvl3pPr>
              <a:defRPr sz="12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5/9/2023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2883870728"/>
      </p:ext>
    </p:extLst>
  </p:cSld>
  <p:clrMapOvr>
    <a:masterClrMapping/>
  </p:clrMapOvr>
  <p:transition spd="slow">
    <p:push dir="u"/>
  </p:transition>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00100" y="1536192"/>
            <a:ext cx="3566160" cy="480060"/>
          </a:xfrm>
        </p:spPr>
        <p:txBody>
          <a:bodyPr anchor="ctr">
            <a:normAutofit/>
          </a:bodyPr>
          <a:lstStyle>
            <a:lvl1pPr marL="0" indent="0">
              <a:buNone/>
              <a:defRPr sz="1500" b="1">
                <a:solidFill>
                  <a:schemeClr val="accent1">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802386" y="2057400"/>
            <a:ext cx="3566160" cy="2468880"/>
          </a:xfrm>
        </p:spPr>
        <p:txBody>
          <a:bodyPr/>
          <a:lstStyle>
            <a:lvl1pPr>
              <a:defRPr sz="1500"/>
            </a:lvl1pPr>
            <a:lvl2pPr>
              <a:defRPr sz="1350"/>
            </a:lvl2pPr>
            <a:lvl3pPr>
              <a:defRPr sz="12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73168" y="1536192"/>
            <a:ext cx="3566160" cy="480060"/>
          </a:xfrm>
        </p:spPr>
        <p:txBody>
          <a:bodyPr anchor="ctr">
            <a:normAutofit/>
          </a:bodyPr>
          <a:lstStyle>
            <a:lvl1pPr marL="0" indent="0">
              <a:buNone/>
              <a:defRPr sz="1500" b="1">
                <a:solidFill>
                  <a:schemeClr val="accent1">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773168" y="2057400"/>
            <a:ext cx="3566160" cy="2468880"/>
          </a:xfrm>
        </p:spPr>
        <p:txBody>
          <a:bodyPr/>
          <a:lstStyle>
            <a:lvl1pPr>
              <a:defRPr sz="1500"/>
            </a:lvl1pPr>
            <a:lvl2pPr>
              <a:defRPr sz="1350"/>
            </a:lvl2pPr>
            <a:lvl3pPr>
              <a:defRPr sz="12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5/9/2023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1482813955"/>
      </p:ext>
    </p:extLst>
  </p:cSld>
  <p:clrMapOvr>
    <a:masterClrMapping/>
  </p:clrMapOvr>
  <p:transition spd="slow">
    <p:push dir="u"/>
  </p:transition>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5/9/2023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3044747645"/>
      </p:ext>
    </p:extLst>
  </p:cSld>
  <p:clrMapOvr>
    <a:masterClrMapping/>
  </p:clrMapOvr>
  <p:transition spd="slow">
    <p:push dir="u"/>
  </p:transition>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5/9/2023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2780720318"/>
      </p:ext>
    </p:extLst>
  </p:cSld>
  <p:clrMapOvr>
    <a:masterClrMapping/>
  </p:clrMapOvr>
  <p:transition spd="slow">
    <p:push dir="u"/>
  </p:transition>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6227806" y="1"/>
            <a:ext cx="2916194" cy="51434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514350"/>
            <a:ext cx="2400300" cy="1303020"/>
          </a:xfrm>
        </p:spPr>
        <p:txBody>
          <a:bodyPr anchor="b">
            <a:normAutofit/>
          </a:bodyPr>
          <a:lstStyle>
            <a:lvl1pPr>
              <a:defRPr sz="2400" b="1"/>
            </a:lvl1pPr>
          </a:lstStyle>
          <a:p>
            <a:r>
              <a:rPr lang="es-ES"/>
              <a:t>Haga clic para modificar el estilo de título del patrón</a:t>
            </a:r>
            <a:endParaRPr lang="en-US" dirty="0"/>
          </a:p>
        </p:txBody>
      </p:sp>
      <p:sp>
        <p:nvSpPr>
          <p:cNvPr id="3" name="Content Placeholder 2"/>
          <p:cNvSpPr>
            <a:spLocks noGrp="1"/>
          </p:cNvSpPr>
          <p:nvPr>
            <p:ph idx="1"/>
          </p:nvPr>
        </p:nvSpPr>
        <p:spPr>
          <a:xfrm>
            <a:off x="628650" y="514350"/>
            <a:ext cx="5033772" cy="3765042"/>
          </a:xfrm>
        </p:spPr>
        <p:txBody>
          <a:bodyPr/>
          <a:lstStyle>
            <a:lvl1pPr>
              <a:defRPr sz="1500"/>
            </a:lvl1pPr>
            <a:lvl2pPr>
              <a:defRPr sz="1350"/>
            </a:lvl2pPr>
            <a:lvl3pPr>
              <a:defRPr sz="12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412230" y="1817370"/>
            <a:ext cx="2400300" cy="2468880"/>
          </a:xfrm>
        </p:spPr>
        <p:txBody>
          <a:bodyPr>
            <a:normAutofit/>
          </a:bodyPr>
          <a:lstStyle>
            <a:lvl1pPr marL="0" indent="0">
              <a:lnSpc>
                <a:spcPct val="100000"/>
              </a:lnSpc>
              <a:spcBef>
                <a:spcPts val="750"/>
              </a:spcBef>
              <a:buNone/>
              <a:defRPr sz="1050">
                <a:solidFill>
                  <a:schemeClr val="accent1">
                    <a:lumMod val="75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t>5/9/2023</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8551294" y="4672261"/>
            <a:ext cx="342900" cy="3429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134509972"/>
      </p:ext>
    </p:extLst>
  </p:cSld>
  <p:clrMapOvr>
    <a:masterClrMapping/>
  </p:clrMapOvr>
  <p:transition spd="slow">
    <p:push dir="u"/>
  </p:transition>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Rectangle 10"/>
          <p:cNvSpPr/>
          <p:nvPr/>
        </p:nvSpPr>
        <p:spPr>
          <a:xfrm>
            <a:off x="6227806" y="1"/>
            <a:ext cx="2916194" cy="51434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514350"/>
            <a:ext cx="2400300" cy="1303020"/>
          </a:xfrm>
        </p:spPr>
        <p:txBody>
          <a:bodyPr anchor="b">
            <a:normAutofit/>
          </a:bodyPr>
          <a:lstStyle>
            <a:lvl1pPr>
              <a:defRPr sz="2400" b="1"/>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0"/>
            <a:ext cx="6227805" cy="5143500"/>
          </a:xfrm>
          <a:solidFill>
            <a:schemeClr val="tx2">
              <a:lumMod val="20000"/>
              <a:lumOff val="80000"/>
            </a:schemeClr>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412230" y="1817370"/>
            <a:ext cx="2400300" cy="2468880"/>
          </a:xfrm>
        </p:spPr>
        <p:txBody>
          <a:bodyPr>
            <a:normAutofit/>
          </a:bodyPr>
          <a:lstStyle>
            <a:lvl1pPr marL="0" indent="0">
              <a:lnSpc>
                <a:spcPct val="100000"/>
              </a:lnSpc>
              <a:spcBef>
                <a:spcPts val="750"/>
              </a:spcBef>
              <a:buNone/>
              <a:defRPr sz="1050">
                <a:solidFill>
                  <a:schemeClr val="accent1">
                    <a:lumMod val="75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5/9/2023</a:t>
            </a:fld>
            <a:endParaRPr lang="en-US" dirty="0"/>
          </a:p>
        </p:txBody>
      </p:sp>
      <p:grpSp>
        <p:nvGrpSpPr>
          <p:cNvPr id="8" name="Group 7"/>
          <p:cNvGrpSpPr>
            <a:grpSpLocks noChangeAspect="1"/>
          </p:cNvGrpSpPr>
          <p:nvPr/>
        </p:nvGrpSpPr>
        <p:grpSpPr>
          <a:xfrm>
            <a:off x="8551294" y="4672261"/>
            <a:ext cx="342900" cy="3429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416557695"/>
      </p:ext>
    </p:extLst>
  </p:cSld>
  <p:clrMapOvr>
    <a:masterClrMapping/>
  </p:clrMapOvr>
  <p:transition spd="slow">
    <p:push dir="u"/>
  </p:transition>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1724052160"/>
      </p:ext>
    </p:extLst>
  </p:cSld>
  <p:clrMapOvr>
    <a:masterClrMapping/>
  </p:clrMapOvr>
  <p:transition spd="slow">
    <p:push dir="u"/>
  </p:transition>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400050"/>
            <a:ext cx="1914525" cy="42291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00100" y="400050"/>
            <a:ext cx="5629275" cy="422910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4227188628"/>
      </p:ext>
    </p:extLst>
  </p:cSld>
  <p:clrMapOvr>
    <a:masterClrMapping/>
  </p:clrMapOvr>
  <p:transition spd="slow">
    <p:push dir="u"/>
  </p:transition>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extLst>
      <p:ext uri="{BB962C8B-B14F-4D97-AF65-F5344CB8AC3E}">
        <p14:creationId xmlns:p14="http://schemas.microsoft.com/office/powerpoint/2010/main" val="1117694745"/>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2386" y="363474"/>
            <a:ext cx="7543800" cy="120700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02386" y="1591056"/>
            <a:ext cx="7543800" cy="303809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973318" y="4704588"/>
            <a:ext cx="2455164" cy="273844"/>
          </a:xfrm>
          <a:prstGeom prst="rect">
            <a:avLst/>
          </a:prstGeom>
        </p:spPr>
        <p:txBody>
          <a:bodyPr vert="horz" lIns="91440" tIns="45720" rIns="91440" bIns="45720" rtlCol="0" anchor="ctr"/>
          <a:lstStyle>
            <a:lvl1pPr algn="r">
              <a:defRPr sz="825">
                <a:solidFill>
                  <a:schemeClr val="tx2"/>
                </a:solidFill>
              </a:defRPr>
            </a:lvl1pPr>
          </a:lstStyle>
          <a:p>
            <a:fld id="{48A87A34-81AB-432B-8DAE-1953F412C126}" type="datetimeFigureOut">
              <a:rPr lang="en-US" smtClean="0"/>
              <a:pPr/>
              <a:t>5/9/2023</a:t>
            </a:fld>
            <a:endParaRPr lang="en-US" dirty="0"/>
          </a:p>
        </p:txBody>
      </p:sp>
      <p:sp>
        <p:nvSpPr>
          <p:cNvPr id="5" name="Footer Placeholder 4"/>
          <p:cNvSpPr>
            <a:spLocks noGrp="1"/>
          </p:cNvSpPr>
          <p:nvPr>
            <p:ph type="ftr" sz="quarter" idx="3"/>
          </p:nvPr>
        </p:nvSpPr>
        <p:spPr>
          <a:xfrm>
            <a:off x="816102" y="4704588"/>
            <a:ext cx="4745736" cy="273844"/>
          </a:xfrm>
          <a:prstGeom prst="rect">
            <a:avLst/>
          </a:prstGeom>
        </p:spPr>
        <p:txBody>
          <a:bodyPr vert="horz" lIns="91440" tIns="45720" rIns="91440" bIns="45720" rtlCol="0" anchor="ctr"/>
          <a:lstStyle>
            <a:lvl1pPr algn="l">
              <a:defRPr sz="825">
                <a:solidFill>
                  <a:schemeClr val="tx2"/>
                </a:solidFill>
              </a:defRPr>
            </a:lvl1pPr>
          </a:lstStyle>
          <a:p>
            <a:endParaRPr lang="en-US" dirty="0"/>
          </a:p>
        </p:txBody>
      </p:sp>
      <p:grpSp>
        <p:nvGrpSpPr>
          <p:cNvPr id="7" name="Group 6"/>
          <p:cNvGrpSpPr>
            <a:grpSpLocks noChangeAspect="1"/>
          </p:cNvGrpSpPr>
          <p:nvPr/>
        </p:nvGrpSpPr>
        <p:grpSpPr>
          <a:xfrm>
            <a:off x="8551294" y="4672261"/>
            <a:ext cx="342900" cy="342900"/>
            <a:chOff x="11361456" y="6195813"/>
            <a:chExt cx="548640" cy="548640"/>
          </a:xfrm>
        </p:grpSpPr>
        <p:sp>
          <p:nvSpPr>
            <p:cNvPr id="8" name="Oval 7"/>
            <p:cNvSpPr/>
            <p:nvPr/>
          </p:nvSpPr>
          <p:spPr>
            <a:xfrm>
              <a:off x="11361456" y="6195813"/>
              <a:ext cx="548640" cy="548640"/>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8483346" y="4704588"/>
            <a:ext cx="480060" cy="273844"/>
          </a:xfrm>
          <a:prstGeom prst="rect">
            <a:avLst/>
          </a:prstGeom>
        </p:spPr>
        <p:txBody>
          <a:bodyPr vert="horz" lIns="91440" tIns="45720" rIns="91440" bIns="45720" rtlCol="0" anchor="ctr"/>
          <a:lstStyle>
            <a:lvl1pPr algn="ctr">
              <a:defRPr sz="1050" b="1">
                <a:solidFill>
                  <a:srgbClr val="FFFFFF"/>
                </a:solidFill>
                <a:latin typeface="+mj-lt"/>
              </a:defRPr>
            </a:lvl1p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3232857926"/>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ransition spd="slow">
    <p:push dir="u"/>
  </p:transition>
  <p:hf sldNum="0" hdr="0" ftr="0" dt="0"/>
  <p:txStyles>
    <p:titleStyle>
      <a:lvl1pPr algn="l" defTabSz="685800" rtl="0" eaLnBrk="1" latinLnBrk="0" hangingPunct="1">
        <a:lnSpc>
          <a:spcPct val="90000"/>
        </a:lnSpc>
        <a:spcBef>
          <a:spcPct val="0"/>
        </a:spcBef>
        <a:buNone/>
        <a:defRPr sz="405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37160" indent="-137160" algn="l" defTabSz="685800" rtl="0" eaLnBrk="1" latinLnBrk="0" hangingPunct="1">
        <a:lnSpc>
          <a:spcPct val="90000"/>
        </a:lnSpc>
        <a:spcBef>
          <a:spcPts val="900"/>
        </a:spcBef>
        <a:buClr>
          <a:schemeClr val="accent1">
            <a:lumMod val="75000"/>
          </a:schemeClr>
        </a:buClr>
        <a:buSzPct val="85000"/>
        <a:buFont typeface="Wingdings" pitchFamily="2" charset="2"/>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350" kern="1200">
          <a:solidFill>
            <a:schemeClr val="tx1"/>
          </a:solidFill>
          <a:latin typeface="+mn-lt"/>
          <a:ea typeface="+mn-ea"/>
          <a:cs typeface="+mn-cs"/>
        </a:defRPr>
      </a:lvl2pPr>
      <a:lvl3pPr marL="548640" indent="-13716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3pPr>
      <a:lvl4pPr marL="754380" indent="-13716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4pPr>
      <a:lvl5pPr marL="960120" indent="-13716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5pPr>
      <a:lvl6pPr marL="1200000" indent="-17145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6pPr>
      <a:lvl7pPr marL="1425000" indent="-17145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7pPr>
      <a:lvl8pPr marL="1650000" indent="-17145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8pPr>
      <a:lvl9pPr marL="1875000" indent="-17145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hyperlink" Target="mailto:juancarlos@sotodelcastillo.com"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102550"/>
            <a:ext cx="8520600" cy="3349951"/>
          </a:xfrm>
          <a:prstGeom prst="rect">
            <a:avLst/>
          </a:prstGeom>
        </p:spPr>
        <p:txBody>
          <a:bodyPr spcFirstLastPara="1" wrap="square" lIns="91425" tIns="91425" rIns="91425" bIns="91425" anchor="b" anchorCtr="0">
            <a:normAutofit/>
          </a:bodyPr>
          <a:lstStyle/>
          <a:p>
            <a:pPr marL="0" lvl="0" indent="0" algn="just" rtl="0">
              <a:spcBef>
                <a:spcPts val="0"/>
              </a:spcBef>
              <a:spcAft>
                <a:spcPts val="0"/>
              </a:spcAft>
              <a:buNone/>
            </a:pPr>
            <a:r>
              <a:rPr lang="es" sz="5000" dirty="0">
                <a:latin typeface="Times New Roman"/>
                <a:ea typeface="Times New Roman"/>
                <a:cs typeface="Times New Roman"/>
                <a:sym typeface="Times New Roman"/>
              </a:rPr>
              <a:t>LEY 2/2023, de 30 de marzo, de la actividad física y del deporte del País Vasco.</a:t>
            </a:r>
            <a:endParaRPr sz="5000" dirty="0">
              <a:latin typeface="Times New Roman"/>
              <a:ea typeface="Times New Roman"/>
              <a:cs typeface="Times New Roman"/>
              <a:sym typeface="Times New Roman"/>
            </a:endParaRPr>
          </a:p>
        </p:txBody>
      </p:sp>
      <p:pic>
        <p:nvPicPr>
          <p:cNvPr id="1026" name="Picture 2" descr="EKFB | Euskal Kirol Federazioen Batasuna">
            <a:extLst>
              <a:ext uri="{FF2B5EF4-FFF2-40B4-BE49-F238E27FC236}">
                <a16:creationId xmlns:a16="http://schemas.microsoft.com/office/drawing/2014/main" id="{024E6884-5711-CB72-EAFF-52BD58C88A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496" y="3452501"/>
            <a:ext cx="2095500" cy="1362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445025"/>
            <a:ext cx="8520600" cy="9702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s" sz="3200" dirty="0">
                <a:latin typeface="Times New Roman"/>
                <a:ea typeface="Times New Roman"/>
                <a:cs typeface="Times New Roman"/>
                <a:sym typeface="Times New Roman"/>
              </a:rPr>
              <a:t>DISPOSICIONES </a:t>
            </a:r>
            <a:r>
              <a:rPr lang="es" sz="3200" b="1" dirty="0">
                <a:latin typeface="Times New Roman"/>
                <a:ea typeface="Times New Roman"/>
                <a:cs typeface="Times New Roman"/>
                <a:sym typeface="Times New Roman"/>
              </a:rPr>
              <a:t>FINALES</a:t>
            </a:r>
            <a:r>
              <a:rPr lang="es" b="1" dirty="0"/>
              <a:t> </a:t>
            </a:r>
            <a:endParaRPr b="1" dirty="0"/>
          </a:p>
        </p:txBody>
      </p:sp>
      <p:sp>
        <p:nvSpPr>
          <p:cNvPr id="60" name="Google Shape;60;p14"/>
          <p:cNvSpPr txBox="1">
            <a:spLocks noGrp="1"/>
          </p:cNvSpPr>
          <p:nvPr>
            <p:ph type="body" idx="1"/>
          </p:nvPr>
        </p:nvSpPr>
        <p:spPr>
          <a:xfrm>
            <a:off x="311700" y="1973025"/>
            <a:ext cx="8520600" cy="2595600"/>
          </a:xfrm>
          <a:prstGeom prst="rect">
            <a:avLst/>
          </a:prstGeom>
        </p:spPr>
        <p:txBody>
          <a:bodyPr spcFirstLastPara="1" wrap="square" lIns="91425" tIns="91425" rIns="91425" bIns="91425" anchor="t" anchorCtr="0">
            <a:normAutofit/>
          </a:bodyPr>
          <a:lstStyle/>
          <a:p>
            <a:pPr marL="457200" lvl="0" indent="-355600" algn="just" rtl="0">
              <a:spcBef>
                <a:spcPts val="0"/>
              </a:spcBef>
              <a:spcAft>
                <a:spcPts val="0"/>
              </a:spcAft>
              <a:buClr>
                <a:schemeClr val="dk1"/>
              </a:buClr>
              <a:buSzPts val="2000"/>
              <a:buFont typeface="Times New Roman"/>
              <a:buChar char="-"/>
            </a:pPr>
            <a:r>
              <a:rPr lang="es" sz="2000" dirty="0">
                <a:solidFill>
                  <a:schemeClr val="dk1"/>
                </a:solidFill>
                <a:latin typeface="Times New Roman"/>
                <a:ea typeface="Times New Roman"/>
                <a:cs typeface="Times New Roman"/>
                <a:sym typeface="Times New Roman"/>
              </a:rPr>
              <a:t>La presente ley entrará en vigor </a:t>
            </a:r>
            <a:r>
              <a:rPr lang="es" sz="2000" u="sng" dirty="0">
                <a:solidFill>
                  <a:schemeClr val="dk1"/>
                </a:solidFill>
                <a:latin typeface="Times New Roman"/>
                <a:ea typeface="Times New Roman"/>
                <a:cs typeface="Times New Roman"/>
                <a:sym typeface="Times New Roman"/>
              </a:rPr>
              <a:t>al día siguiente al de su publicación en el Boletín Oficial del País Vasco</a:t>
            </a:r>
            <a:r>
              <a:rPr lang="es" sz="2000" dirty="0">
                <a:solidFill>
                  <a:schemeClr val="dk1"/>
                </a:solidFill>
                <a:latin typeface="Times New Roman"/>
                <a:ea typeface="Times New Roman"/>
                <a:cs typeface="Times New Roman"/>
                <a:sym typeface="Times New Roman"/>
              </a:rPr>
              <a:t>. </a:t>
            </a:r>
            <a:r>
              <a:rPr lang="es" sz="2000" b="1" dirty="0">
                <a:solidFill>
                  <a:schemeClr val="dk1"/>
                </a:solidFill>
                <a:latin typeface="Times New Roman"/>
                <a:ea typeface="Times New Roman"/>
                <a:cs typeface="Times New Roman"/>
                <a:sym typeface="Times New Roman"/>
              </a:rPr>
              <a:t>(HOY ENTRA EN VIGOR)</a:t>
            </a:r>
            <a:endParaRPr sz="2000" b="1" dirty="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sz="2000" dirty="0">
              <a:solidFill>
                <a:schemeClr val="dk1"/>
              </a:solidFill>
              <a:latin typeface="Times New Roman"/>
              <a:ea typeface="Times New Roman"/>
              <a:cs typeface="Times New Roman"/>
              <a:sym typeface="Times New Roman"/>
            </a:endParaRPr>
          </a:p>
          <a:p>
            <a:pPr marL="457200" lvl="0" indent="-355600" algn="just" rtl="0">
              <a:spcBef>
                <a:spcPts val="0"/>
              </a:spcBef>
              <a:spcAft>
                <a:spcPts val="0"/>
              </a:spcAft>
              <a:buClr>
                <a:schemeClr val="dk1"/>
              </a:buClr>
              <a:buSzPts val="2000"/>
              <a:buFont typeface="Times New Roman"/>
              <a:buChar char="-"/>
            </a:pPr>
            <a:r>
              <a:rPr lang="es" sz="2000" dirty="0">
                <a:solidFill>
                  <a:schemeClr val="dk1"/>
                </a:solidFill>
                <a:latin typeface="Times New Roman"/>
                <a:ea typeface="Times New Roman"/>
                <a:cs typeface="Times New Roman"/>
                <a:sym typeface="Times New Roman"/>
              </a:rPr>
              <a:t>Las disposiciones de desarrollo deberán dictarse en un </a:t>
            </a:r>
            <a:r>
              <a:rPr lang="es" sz="2000" u="sng" dirty="0">
                <a:solidFill>
                  <a:schemeClr val="dk1"/>
                </a:solidFill>
                <a:latin typeface="Times New Roman"/>
                <a:ea typeface="Times New Roman"/>
                <a:cs typeface="Times New Roman"/>
                <a:sym typeface="Times New Roman"/>
              </a:rPr>
              <a:t>plazo máximo de 4 años</a:t>
            </a:r>
            <a:r>
              <a:rPr lang="es" sz="2000" dirty="0">
                <a:solidFill>
                  <a:schemeClr val="dk1"/>
                </a:solidFill>
                <a:latin typeface="Times New Roman"/>
                <a:ea typeface="Times New Roman"/>
                <a:cs typeface="Times New Roman"/>
                <a:sym typeface="Times New Roman"/>
              </a:rPr>
              <a:t> desde la entrada en vigor de la presente ley.</a:t>
            </a:r>
            <a:endParaRPr sz="2000" dirty="0">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sz="1200" dirty="0">
              <a:solidFill>
                <a:schemeClr val="dk1"/>
              </a:solidFill>
              <a:latin typeface="Times New Roman"/>
              <a:ea typeface="Times New Roman"/>
              <a:cs typeface="Times New Roman"/>
              <a:sym typeface="Times New Roman"/>
            </a:endParaRPr>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3220">
                <a:latin typeface="Times New Roman"/>
                <a:ea typeface="Times New Roman"/>
                <a:cs typeface="Times New Roman"/>
                <a:sym typeface="Times New Roman"/>
              </a:rPr>
              <a:t>DISPOSICIONES TRANSITORIAS</a:t>
            </a:r>
            <a:endParaRPr sz="3220">
              <a:latin typeface="Times New Roman"/>
              <a:ea typeface="Times New Roman"/>
              <a:cs typeface="Times New Roman"/>
              <a:sym typeface="Times New Roman"/>
            </a:endParaRPr>
          </a:p>
        </p:txBody>
      </p:sp>
      <p:sp>
        <p:nvSpPr>
          <p:cNvPr id="66" name="Google Shape;66;p15"/>
          <p:cNvSpPr txBox="1">
            <a:spLocks noGrp="1"/>
          </p:cNvSpPr>
          <p:nvPr>
            <p:ph type="body" idx="1"/>
          </p:nvPr>
        </p:nvSpPr>
        <p:spPr>
          <a:xfrm>
            <a:off x="311700" y="948583"/>
            <a:ext cx="8520600" cy="3401226"/>
          </a:xfrm>
          <a:prstGeom prst="rect">
            <a:avLst/>
          </a:prstGeom>
        </p:spPr>
        <p:txBody>
          <a:bodyPr spcFirstLastPara="1" wrap="square" lIns="91425" tIns="91425" rIns="91425" bIns="91425" anchor="t" anchorCtr="0">
            <a:noAutofit/>
          </a:bodyPr>
          <a:lstStyle/>
          <a:p>
            <a:pPr marL="457200" lvl="0" indent="-330200" algn="just" rtl="0">
              <a:spcBef>
                <a:spcPts val="0"/>
              </a:spcBef>
              <a:spcAft>
                <a:spcPts val="0"/>
              </a:spcAft>
              <a:buClr>
                <a:schemeClr val="dk1"/>
              </a:buClr>
              <a:buSzPts val="1600"/>
              <a:buFont typeface="Times New Roman"/>
              <a:buChar char="-"/>
            </a:pPr>
            <a:r>
              <a:rPr lang="es" sz="1600" dirty="0">
                <a:solidFill>
                  <a:schemeClr val="dk1"/>
                </a:solidFill>
                <a:latin typeface="Times New Roman"/>
                <a:ea typeface="Times New Roman"/>
                <a:cs typeface="Times New Roman"/>
                <a:sym typeface="Times New Roman"/>
              </a:rPr>
              <a:t>Las federaciones deportivas deberán adaptar sus estatutos y reglamentos a esta ley en el </a:t>
            </a:r>
            <a:r>
              <a:rPr lang="es" sz="1600" b="1" u="sng" dirty="0">
                <a:solidFill>
                  <a:schemeClr val="dk1"/>
                </a:solidFill>
                <a:latin typeface="Times New Roman"/>
                <a:ea typeface="Times New Roman"/>
                <a:cs typeface="Times New Roman"/>
                <a:sym typeface="Times New Roman"/>
              </a:rPr>
              <a:t>plazo máximo de dos años</a:t>
            </a:r>
            <a:r>
              <a:rPr lang="es" sz="1600" dirty="0">
                <a:solidFill>
                  <a:schemeClr val="dk1"/>
                </a:solidFill>
                <a:latin typeface="Times New Roman"/>
                <a:ea typeface="Times New Roman"/>
                <a:cs typeface="Times New Roman"/>
                <a:sym typeface="Times New Roman"/>
              </a:rPr>
              <a:t> a contar desde su entrada en vigor. </a:t>
            </a:r>
            <a:endParaRPr sz="1600" dirty="0">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sz="1600" dirty="0">
              <a:solidFill>
                <a:schemeClr val="dk1"/>
              </a:solidFill>
              <a:latin typeface="Times New Roman"/>
              <a:ea typeface="Times New Roman"/>
              <a:cs typeface="Times New Roman"/>
              <a:sym typeface="Times New Roman"/>
            </a:endParaRPr>
          </a:p>
          <a:p>
            <a:pPr marL="457200" lvl="0" indent="-330200" algn="just" rtl="0">
              <a:spcBef>
                <a:spcPts val="0"/>
              </a:spcBef>
              <a:spcAft>
                <a:spcPts val="0"/>
              </a:spcAft>
              <a:buClr>
                <a:schemeClr val="dk1"/>
              </a:buClr>
              <a:buSzPts val="1600"/>
              <a:buFont typeface="Times New Roman"/>
              <a:buChar char="-"/>
            </a:pPr>
            <a:r>
              <a:rPr lang="es" sz="1600" dirty="0">
                <a:solidFill>
                  <a:schemeClr val="dk1"/>
                </a:solidFill>
                <a:latin typeface="Times New Roman"/>
                <a:ea typeface="Times New Roman"/>
                <a:cs typeface="Times New Roman"/>
                <a:sym typeface="Times New Roman"/>
              </a:rPr>
              <a:t>Hasta tanto se lleven a cabo las previsiones de desarrollo reglamentario contenidas en la presente ley </a:t>
            </a:r>
            <a:r>
              <a:rPr lang="es" sz="1600" u="sng" dirty="0">
                <a:solidFill>
                  <a:schemeClr val="dk1"/>
                </a:solidFill>
                <a:latin typeface="Times New Roman"/>
                <a:ea typeface="Times New Roman"/>
                <a:cs typeface="Times New Roman"/>
                <a:sym typeface="Times New Roman"/>
              </a:rPr>
              <a:t>seguirán aplicándose las vigentes normas reglamentarias en cuanto no se opongan a aquella</a:t>
            </a:r>
            <a:r>
              <a:rPr lang="es" sz="1600" dirty="0">
                <a:solidFill>
                  <a:schemeClr val="dk1"/>
                </a:solidFill>
                <a:latin typeface="Times New Roman"/>
                <a:ea typeface="Times New Roman"/>
                <a:cs typeface="Times New Roman"/>
                <a:sym typeface="Times New Roman"/>
              </a:rPr>
              <a:t>.</a:t>
            </a:r>
            <a:endParaRPr sz="1600" dirty="0">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sz="1600" dirty="0">
              <a:solidFill>
                <a:schemeClr val="dk1"/>
              </a:solidFill>
              <a:latin typeface="Times New Roman"/>
              <a:ea typeface="Times New Roman"/>
              <a:cs typeface="Times New Roman"/>
              <a:sym typeface="Times New Roman"/>
            </a:endParaRPr>
          </a:p>
          <a:p>
            <a:pPr marL="457200" lvl="0" indent="-330200" algn="just" rtl="0">
              <a:spcBef>
                <a:spcPts val="0"/>
              </a:spcBef>
              <a:spcAft>
                <a:spcPts val="0"/>
              </a:spcAft>
              <a:buClr>
                <a:schemeClr val="dk1"/>
              </a:buClr>
              <a:buSzPts val="1600"/>
              <a:buFont typeface="Times New Roman"/>
              <a:buChar char="-"/>
            </a:pPr>
            <a:r>
              <a:rPr lang="es" sz="1600" dirty="0">
                <a:solidFill>
                  <a:schemeClr val="dk1"/>
                </a:solidFill>
                <a:latin typeface="Times New Roman"/>
                <a:ea typeface="Times New Roman"/>
                <a:cs typeface="Times New Roman"/>
                <a:sym typeface="Times New Roman"/>
              </a:rPr>
              <a:t>Los expedientes disciplinarios y sancionadores incoados con anterioridad a la entrada en vigor de esta ley </a:t>
            </a:r>
            <a:r>
              <a:rPr lang="es" sz="1600" u="sng" dirty="0">
                <a:solidFill>
                  <a:schemeClr val="dk1"/>
                </a:solidFill>
                <a:latin typeface="Times New Roman"/>
                <a:ea typeface="Times New Roman"/>
                <a:cs typeface="Times New Roman"/>
                <a:sym typeface="Times New Roman"/>
              </a:rPr>
              <a:t>seguirán tramitándose conforme a la normativa sustantiva anterior</a:t>
            </a:r>
            <a:r>
              <a:rPr lang="es" sz="1600" dirty="0">
                <a:solidFill>
                  <a:schemeClr val="dk1"/>
                </a:solidFill>
                <a:latin typeface="Times New Roman"/>
                <a:ea typeface="Times New Roman"/>
                <a:cs typeface="Times New Roman"/>
                <a:sym typeface="Times New Roman"/>
              </a:rPr>
              <a:t>, sin perjuicio de la aplicación de las previsiones de esta ley cuando resulten más favorables al expedientado. </a:t>
            </a:r>
            <a:endParaRPr sz="1600" dirty="0">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endParaRPr sz="1600" dirty="0">
              <a:solidFill>
                <a:schemeClr val="dk1"/>
              </a:solidFill>
              <a:latin typeface="Times New Roman"/>
              <a:ea typeface="Times New Roman"/>
              <a:cs typeface="Times New Roman"/>
              <a:sym typeface="Times New Roman"/>
            </a:endParaRPr>
          </a:p>
          <a:p>
            <a:pPr marL="457200" lvl="0" indent="-330200" algn="just" rtl="0">
              <a:spcBef>
                <a:spcPts val="0"/>
              </a:spcBef>
              <a:spcAft>
                <a:spcPts val="0"/>
              </a:spcAft>
              <a:buClr>
                <a:schemeClr val="dk1"/>
              </a:buClr>
              <a:buSzPts val="1600"/>
              <a:buFont typeface="Times New Roman"/>
              <a:buChar char="-"/>
            </a:pPr>
            <a:r>
              <a:rPr lang="es" sz="1600" u="sng" dirty="0">
                <a:solidFill>
                  <a:schemeClr val="dk1"/>
                </a:solidFill>
                <a:latin typeface="Times New Roman"/>
                <a:ea typeface="Times New Roman"/>
                <a:cs typeface="Times New Roman"/>
                <a:sym typeface="Times New Roman"/>
              </a:rPr>
              <a:t>A partir del segundo año desde la entrada en vigor</a:t>
            </a:r>
            <a:r>
              <a:rPr lang="es" sz="1600" dirty="0">
                <a:solidFill>
                  <a:schemeClr val="dk1"/>
                </a:solidFill>
                <a:latin typeface="Times New Roman"/>
                <a:ea typeface="Times New Roman"/>
                <a:cs typeface="Times New Roman"/>
                <a:sym typeface="Times New Roman"/>
              </a:rPr>
              <a:t> de la presente ley se realizará un estudio de impacto económico y social del cumplimiento de la ley.</a:t>
            </a:r>
            <a:endParaRPr sz="1600" dirty="0">
              <a:solidFill>
                <a:schemeClr val="dk1"/>
              </a:solidFill>
              <a:latin typeface="Times New Roman"/>
              <a:ea typeface="Times New Roman"/>
              <a:cs typeface="Times New Roman"/>
              <a:sym typeface="Times New Roman"/>
            </a:endParaRP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3220">
                <a:latin typeface="Times New Roman"/>
                <a:ea typeface="Times New Roman"/>
                <a:cs typeface="Times New Roman"/>
                <a:sym typeface="Times New Roman"/>
              </a:rPr>
              <a:t>MOTIVOS</a:t>
            </a:r>
            <a:endParaRPr sz="3220">
              <a:latin typeface="Times New Roman"/>
              <a:ea typeface="Times New Roman"/>
              <a:cs typeface="Times New Roman"/>
              <a:sym typeface="Times New Roman"/>
            </a:endParaRPr>
          </a:p>
        </p:txBody>
      </p:sp>
      <p:sp>
        <p:nvSpPr>
          <p:cNvPr id="72" name="Google Shape;72;p16"/>
          <p:cNvSpPr txBox="1">
            <a:spLocks noGrp="1"/>
          </p:cNvSpPr>
          <p:nvPr>
            <p:ph type="body" idx="1"/>
          </p:nvPr>
        </p:nvSpPr>
        <p:spPr>
          <a:prstGeom prst="rect">
            <a:avLst/>
          </a:prstGeom>
        </p:spPr>
        <p:txBody>
          <a:bodyPr spcFirstLastPara="1" wrap="square" lIns="91425" tIns="91425" rIns="91425" bIns="91425" anchor="t" anchorCtr="0">
            <a:noAutofit/>
          </a:bodyPr>
          <a:lstStyle/>
          <a:p>
            <a:pPr marL="457200" lvl="0" indent="-323850" algn="just" rtl="0">
              <a:spcBef>
                <a:spcPts val="0"/>
              </a:spcBef>
              <a:spcAft>
                <a:spcPts val="0"/>
              </a:spcAft>
              <a:buClr>
                <a:schemeClr val="dk1"/>
              </a:buClr>
              <a:buSzPts val="1500"/>
              <a:buChar char="-"/>
            </a:pPr>
            <a:r>
              <a:rPr lang="es" sz="1500" b="1" u="sng">
                <a:solidFill>
                  <a:schemeClr val="dk1"/>
                </a:solidFill>
                <a:latin typeface="Times New Roman"/>
                <a:ea typeface="Times New Roman"/>
                <a:cs typeface="Times New Roman"/>
                <a:sym typeface="Times New Roman"/>
              </a:rPr>
              <a:t>Promoción</a:t>
            </a:r>
            <a:r>
              <a:rPr lang="es" sz="1500">
                <a:solidFill>
                  <a:schemeClr val="dk1"/>
                </a:solidFill>
                <a:latin typeface="Times New Roman"/>
                <a:ea typeface="Times New Roman"/>
                <a:cs typeface="Times New Roman"/>
                <a:sym typeface="Times New Roman"/>
              </a:rPr>
              <a:t> de la actividad física y del deporte, uno de los objetivos fundamentales de esta ley.</a:t>
            </a:r>
            <a:endParaRPr sz="15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sz="1500">
              <a:solidFill>
                <a:schemeClr val="dk1"/>
              </a:solidFill>
              <a:latin typeface="Times New Roman"/>
              <a:ea typeface="Times New Roman"/>
              <a:cs typeface="Times New Roman"/>
              <a:sym typeface="Times New Roman"/>
            </a:endParaRPr>
          </a:p>
          <a:p>
            <a:pPr marL="457200" lvl="0" indent="-323850" algn="just" rtl="0">
              <a:spcBef>
                <a:spcPts val="0"/>
              </a:spcBef>
              <a:spcAft>
                <a:spcPts val="0"/>
              </a:spcAft>
              <a:buClr>
                <a:schemeClr val="dk1"/>
              </a:buClr>
              <a:buSzPts val="1500"/>
              <a:buChar char="-"/>
            </a:pPr>
            <a:r>
              <a:rPr lang="es" sz="1500" b="1" u="sng">
                <a:solidFill>
                  <a:schemeClr val="dk1"/>
                </a:solidFill>
                <a:latin typeface="Times New Roman"/>
                <a:ea typeface="Times New Roman"/>
                <a:cs typeface="Times New Roman"/>
                <a:sym typeface="Times New Roman"/>
              </a:rPr>
              <a:t>Un nuevo marco jurídico</a:t>
            </a:r>
            <a:r>
              <a:rPr lang="es" sz="1500">
                <a:solidFill>
                  <a:schemeClr val="dk1"/>
                </a:solidFill>
                <a:latin typeface="Times New Roman"/>
                <a:ea typeface="Times New Roman"/>
                <a:cs typeface="Times New Roman"/>
                <a:sym typeface="Times New Roman"/>
              </a:rPr>
              <a:t> que refleje las transformaciones que ha experimentado el fenómeno deportivo.</a:t>
            </a:r>
            <a:endParaRPr sz="15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sz="1500">
              <a:solidFill>
                <a:schemeClr val="dk1"/>
              </a:solidFill>
              <a:latin typeface="Times New Roman"/>
              <a:ea typeface="Times New Roman"/>
              <a:cs typeface="Times New Roman"/>
              <a:sym typeface="Times New Roman"/>
            </a:endParaRPr>
          </a:p>
          <a:p>
            <a:pPr marL="457200" lvl="0" indent="-323850" algn="just" rtl="0">
              <a:spcBef>
                <a:spcPts val="0"/>
              </a:spcBef>
              <a:spcAft>
                <a:spcPts val="0"/>
              </a:spcAft>
              <a:buClr>
                <a:schemeClr val="dk1"/>
              </a:buClr>
              <a:buSzPts val="1500"/>
              <a:buChar char="-"/>
            </a:pPr>
            <a:r>
              <a:rPr lang="es" sz="1500">
                <a:solidFill>
                  <a:schemeClr val="dk1"/>
                </a:solidFill>
                <a:latin typeface="Times New Roman"/>
                <a:ea typeface="Times New Roman"/>
                <a:cs typeface="Times New Roman"/>
                <a:sym typeface="Times New Roman"/>
              </a:rPr>
              <a:t>La </a:t>
            </a:r>
            <a:r>
              <a:rPr lang="es" sz="1500" b="1" u="sng">
                <a:solidFill>
                  <a:schemeClr val="dk1"/>
                </a:solidFill>
                <a:latin typeface="Times New Roman"/>
                <a:ea typeface="Times New Roman"/>
                <a:cs typeface="Times New Roman"/>
                <a:sym typeface="Times New Roman"/>
              </a:rPr>
              <a:t>Agenda 2030</a:t>
            </a:r>
            <a:r>
              <a:rPr lang="es" sz="1500">
                <a:solidFill>
                  <a:schemeClr val="dk1"/>
                </a:solidFill>
                <a:latin typeface="Times New Roman"/>
                <a:ea typeface="Times New Roman"/>
                <a:cs typeface="Times New Roman"/>
                <a:sym typeface="Times New Roman"/>
              </a:rPr>
              <a:t> configura el deporte como instrumento importante facilitador del desarrollo sostenible y como elemento que contribuye cada vez más a hacer realidad el </a:t>
            </a:r>
            <a:r>
              <a:rPr lang="es" sz="1500" u="sng">
                <a:solidFill>
                  <a:schemeClr val="dk1"/>
                </a:solidFill>
                <a:latin typeface="Times New Roman"/>
                <a:ea typeface="Times New Roman"/>
                <a:cs typeface="Times New Roman"/>
                <a:sym typeface="Times New Roman"/>
              </a:rPr>
              <a:t>desarrollo y la paz</a:t>
            </a:r>
            <a:r>
              <a:rPr lang="es" sz="1500">
                <a:solidFill>
                  <a:schemeClr val="dk1"/>
                </a:solidFill>
                <a:latin typeface="Times New Roman"/>
                <a:ea typeface="Times New Roman"/>
                <a:cs typeface="Times New Roman"/>
                <a:sym typeface="Times New Roman"/>
              </a:rPr>
              <a:t> promoviendo la tolerancia y el respeto, y que respalda también el </a:t>
            </a:r>
            <a:r>
              <a:rPr lang="es" sz="1500" u="sng">
                <a:solidFill>
                  <a:schemeClr val="dk1"/>
                </a:solidFill>
                <a:latin typeface="Times New Roman"/>
                <a:ea typeface="Times New Roman"/>
                <a:cs typeface="Times New Roman"/>
                <a:sym typeface="Times New Roman"/>
              </a:rPr>
              <a:t>empoderamiento de las mujeres y de las personas jóvenes</a:t>
            </a:r>
            <a:r>
              <a:rPr lang="es" sz="1500">
                <a:solidFill>
                  <a:schemeClr val="dk1"/>
                </a:solidFill>
                <a:latin typeface="Times New Roman"/>
                <a:ea typeface="Times New Roman"/>
                <a:cs typeface="Times New Roman"/>
                <a:sym typeface="Times New Roman"/>
              </a:rPr>
              <a:t> y las comunidades, así como herramienta eficaz para alcanzar los objetivos en materia de salud, educación e inclusión social. </a:t>
            </a:r>
            <a:endParaRPr sz="15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sz="1500">
              <a:solidFill>
                <a:schemeClr val="dk1"/>
              </a:solidFill>
              <a:latin typeface="Times New Roman"/>
              <a:ea typeface="Times New Roman"/>
              <a:cs typeface="Times New Roman"/>
              <a:sym typeface="Times New Roman"/>
            </a:endParaRPr>
          </a:p>
          <a:p>
            <a:pPr marL="457200" lvl="0" indent="-323850" algn="just" rtl="0">
              <a:spcBef>
                <a:spcPts val="0"/>
              </a:spcBef>
              <a:spcAft>
                <a:spcPts val="0"/>
              </a:spcAft>
              <a:buClr>
                <a:schemeClr val="dk1"/>
              </a:buClr>
              <a:buSzPts val="1500"/>
              <a:buChar char="-"/>
            </a:pPr>
            <a:r>
              <a:rPr lang="es" sz="1500">
                <a:solidFill>
                  <a:schemeClr val="dk1"/>
                </a:solidFill>
                <a:latin typeface="Times New Roman"/>
                <a:ea typeface="Times New Roman"/>
                <a:cs typeface="Times New Roman"/>
                <a:sym typeface="Times New Roman"/>
              </a:rPr>
              <a:t>Objetivo de alcanzar un </a:t>
            </a:r>
            <a:r>
              <a:rPr lang="es" sz="1500" b="1" u="sng">
                <a:solidFill>
                  <a:schemeClr val="dk1"/>
                </a:solidFill>
                <a:latin typeface="Times New Roman"/>
                <a:ea typeface="Times New Roman"/>
                <a:cs typeface="Times New Roman"/>
                <a:sym typeface="Times New Roman"/>
              </a:rPr>
              <a:t>deporte más inclusivo</a:t>
            </a:r>
            <a:r>
              <a:rPr lang="es" sz="1500">
                <a:solidFill>
                  <a:schemeClr val="dk1"/>
                </a:solidFill>
                <a:latin typeface="Times New Roman"/>
                <a:ea typeface="Times New Roman"/>
                <a:cs typeface="Times New Roman"/>
                <a:sym typeface="Times New Roman"/>
              </a:rPr>
              <a:t>, la incorporación de modelos de buena gobernanza, la </a:t>
            </a:r>
            <a:r>
              <a:rPr lang="es" sz="1500" u="sng">
                <a:solidFill>
                  <a:schemeClr val="dk1"/>
                </a:solidFill>
                <a:latin typeface="Times New Roman"/>
                <a:ea typeface="Times New Roman"/>
                <a:cs typeface="Times New Roman"/>
                <a:sym typeface="Times New Roman"/>
              </a:rPr>
              <a:t>erradicación de las desigualdades</a:t>
            </a:r>
            <a:r>
              <a:rPr lang="es" sz="1500">
                <a:solidFill>
                  <a:schemeClr val="dk1"/>
                </a:solidFill>
                <a:latin typeface="Times New Roman"/>
                <a:ea typeface="Times New Roman"/>
                <a:cs typeface="Times New Roman"/>
                <a:sym typeface="Times New Roman"/>
              </a:rPr>
              <a:t>, el </a:t>
            </a:r>
            <a:r>
              <a:rPr lang="es" sz="1500" u="sng">
                <a:solidFill>
                  <a:schemeClr val="dk1"/>
                </a:solidFill>
                <a:latin typeface="Times New Roman"/>
                <a:ea typeface="Times New Roman"/>
                <a:cs typeface="Times New Roman"/>
                <a:sym typeface="Times New Roman"/>
              </a:rPr>
              <a:t>fomento de la actividad física y del deporte en edad escolar</a:t>
            </a:r>
            <a:r>
              <a:rPr lang="es" sz="1500">
                <a:solidFill>
                  <a:schemeClr val="dk1"/>
                </a:solidFill>
                <a:latin typeface="Times New Roman"/>
                <a:ea typeface="Times New Roman"/>
                <a:cs typeface="Times New Roman"/>
                <a:sym typeface="Times New Roman"/>
              </a:rPr>
              <a:t>, el </a:t>
            </a:r>
            <a:r>
              <a:rPr lang="es" sz="1500" u="sng">
                <a:solidFill>
                  <a:schemeClr val="dk1"/>
                </a:solidFill>
                <a:latin typeface="Times New Roman"/>
                <a:ea typeface="Times New Roman"/>
                <a:cs typeface="Times New Roman"/>
                <a:sym typeface="Times New Roman"/>
              </a:rPr>
              <a:t>fomento del deporte femenino</a:t>
            </a:r>
            <a:r>
              <a:rPr lang="es" sz="1500">
                <a:solidFill>
                  <a:schemeClr val="dk1"/>
                </a:solidFill>
                <a:latin typeface="Times New Roman"/>
                <a:ea typeface="Times New Roman"/>
                <a:cs typeface="Times New Roman"/>
                <a:sym typeface="Times New Roman"/>
              </a:rPr>
              <a:t>, la </a:t>
            </a:r>
            <a:r>
              <a:rPr lang="es" sz="1500" u="sng">
                <a:solidFill>
                  <a:schemeClr val="dk1"/>
                </a:solidFill>
                <a:latin typeface="Times New Roman"/>
                <a:ea typeface="Times New Roman"/>
                <a:cs typeface="Times New Roman"/>
                <a:sym typeface="Times New Roman"/>
              </a:rPr>
              <a:t>obligación de órganos paritarios</a:t>
            </a:r>
            <a:r>
              <a:rPr lang="es" sz="1500">
                <a:solidFill>
                  <a:schemeClr val="dk1"/>
                </a:solidFill>
                <a:latin typeface="Times New Roman"/>
                <a:ea typeface="Times New Roman"/>
                <a:cs typeface="Times New Roman"/>
                <a:sym typeface="Times New Roman"/>
              </a:rPr>
              <a:t> en las organizaciones deportivas…</a:t>
            </a:r>
            <a:endParaRPr sz="2100"/>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3220">
                <a:latin typeface="Times New Roman"/>
                <a:ea typeface="Times New Roman"/>
                <a:cs typeface="Times New Roman"/>
                <a:sym typeface="Times New Roman"/>
              </a:rPr>
              <a:t>OBJETO Y ÁMBITO DE APLICACIÓN</a:t>
            </a:r>
            <a:endParaRPr sz="3220">
              <a:latin typeface="Times New Roman"/>
              <a:ea typeface="Times New Roman"/>
              <a:cs typeface="Times New Roman"/>
              <a:sym typeface="Times New Roman"/>
            </a:endParaRPr>
          </a:p>
        </p:txBody>
      </p:sp>
      <p:sp>
        <p:nvSpPr>
          <p:cNvPr id="78" name="Google Shape;78;p17"/>
          <p:cNvSpPr txBox="1">
            <a:spLocks noGrp="1"/>
          </p:cNvSpPr>
          <p:nvPr>
            <p:ph type="body" idx="1"/>
          </p:nvPr>
        </p:nvSpPr>
        <p:spPr>
          <a:xfrm>
            <a:off x="311700" y="1387925"/>
            <a:ext cx="8520600" cy="31809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b="1" u="sng" dirty="0">
                <a:solidFill>
                  <a:schemeClr val="dk1"/>
                </a:solidFill>
                <a:latin typeface="Times New Roman"/>
                <a:ea typeface="Times New Roman"/>
                <a:cs typeface="Times New Roman"/>
                <a:sym typeface="Times New Roman"/>
              </a:rPr>
              <a:t>Objeto</a:t>
            </a:r>
            <a:r>
              <a:rPr lang="es" dirty="0">
                <a:solidFill>
                  <a:schemeClr val="dk1"/>
                </a:solidFill>
                <a:latin typeface="Times New Roman"/>
                <a:ea typeface="Times New Roman"/>
                <a:cs typeface="Times New Roman"/>
                <a:sym typeface="Times New Roman"/>
              </a:rPr>
              <a:t>: regular el </a:t>
            </a:r>
            <a:r>
              <a:rPr lang="es" u="sng" dirty="0">
                <a:solidFill>
                  <a:schemeClr val="dk1"/>
                </a:solidFill>
                <a:latin typeface="Times New Roman"/>
                <a:ea typeface="Times New Roman"/>
                <a:cs typeface="Times New Roman"/>
                <a:sym typeface="Times New Roman"/>
              </a:rPr>
              <a:t>régimen jurídico y la promoción</a:t>
            </a:r>
            <a:r>
              <a:rPr lang="es" dirty="0">
                <a:solidFill>
                  <a:schemeClr val="dk1"/>
                </a:solidFill>
                <a:latin typeface="Times New Roman"/>
                <a:ea typeface="Times New Roman"/>
                <a:cs typeface="Times New Roman"/>
                <a:sym typeface="Times New Roman"/>
              </a:rPr>
              <a:t> de la </a:t>
            </a:r>
            <a:r>
              <a:rPr lang="es" b="1" u="sng" dirty="0">
                <a:solidFill>
                  <a:schemeClr val="dk1"/>
                </a:solidFill>
                <a:latin typeface="Times New Roman"/>
                <a:ea typeface="Times New Roman"/>
                <a:cs typeface="Times New Roman"/>
                <a:sym typeface="Times New Roman"/>
              </a:rPr>
              <a:t>actividad física y del deporte </a:t>
            </a:r>
            <a:r>
              <a:rPr lang="es" dirty="0">
                <a:solidFill>
                  <a:schemeClr val="dk1"/>
                </a:solidFill>
                <a:latin typeface="Times New Roman"/>
                <a:ea typeface="Times New Roman"/>
                <a:cs typeface="Times New Roman"/>
                <a:sym typeface="Times New Roman"/>
              </a:rPr>
              <a:t>de calidad en la Comunidad Autónoma del País Vasco para construir la cultura de la vida activa y garantizar los recursos necesarios para su desarrollo.</a:t>
            </a:r>
            <a:endParaRPr dirty="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dirty="0">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s" b="1" u="sng" dirty="0">
                <a:solidFill>
                  <a:schemeClr val="dk1"/>
                </a:solidFill>
                <a:latin typeface="Times New Roman"/>
                <a:ea typeface="Times New Roman"/>
                <a:cs typeface="Times New Roman"/>
                <a:sym typeface="Times New Roman"/>
              </a:rPr>
              <a:t>Ámbito de aplicación</a:t>
            </a:r>
            <a:r>
              <a:rPr lang="es" dirty="0">
                <a:solidFill>
                  <a:schemeClr val="dk1"/>
                </a:solidFill>
                <a:latin typeface="Times New Roman"/>
                <a:ea typeface="Times New Roman"/>
                <a:cs typeface="Times New Roman"/>
                <a:sym typeface="Times New Roman"/>
              </a:rPr>
              <a:t>: </a:t>
            </a:r>
            <a:r>
              <a:rPr lang="es" u="sng" dirty="0">
                <a:solidFill>
                  <a:schemeClr val="dk1"/>
                </a:solidFill>
                <a:latin typeface="Times New Roman"/>
                <a:ea typeface="Times New Roman"/>
                <a:cs typeface="Times New Roman"/>
                <a:sym typeface="Times New Roman"/>
              </a:rPr>
              <a:t>Comunidad Autónoma del País Vasco</a:t>
            </a:r>
            <a:r>
              <a:rPr lang="es" dirty="0">
                <a:solidFill>
                  <a:schemeClr val="dk1"/>
                </a:solidFill>
                <a:latin typeface="Times New Roman"/>
                <a:ea typeface="Times New Roman"/>
                <a:cs typeface="Times New Roman"/>
                <a:sym typeface="Times New Roman"/>
              </a:rPr>
              <a:t> (los poderes públicos y las entidades deportivas de la Comunidad Autónoma del País Vasco podrán colaborar con los poderes públicos y las entidades deportivas de Navarra e Iparralde para el desarrollo de actividades físicas y deportivas reguladas en esta ley). </a:t>
            </a:r>
            <a:endParaRPr dirty="0">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dirty="0"/>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8"/>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3220"/>
              <a:t>BUENA GOBERNANZA</a:t>
            </a:r>
            <a:endParaRPr sz="3220"/>
          </a:p>
        </p:txBody>
      </p:sp>
      <p:sp>
        <p:nvSpPr>
          <p:cNvPr id="84" name="Google Shape;84;p18"/>
          <p:cNvSpPr txBox="1">
            <a:spLocks noGrp="1"/>
          </p:cNvSpPr>
          <p:nvPr>
            <p:ph type="body" idx="1"/>
          </p:nvPr>
        </p:nvSpPr>
        <p:spPr>
          <a:xfrm>
            <a:off x="311700" y="1333500"/>
            <a:ext cx="8520600" cy="3235500"/>
          </a:xfrm>
          <a:prstGeom prst="rect">
            <a:avLst/>
          </a:prstGeom>
        </p:spPr>
        <p:txBody>
          <a:bodyPr spcFirstLastPara="1" wrap="square" lIns="91425" tIns="91425" rIns="91425" bIns="91425" anchor="t" anchorCtr="0">
            <a:noAutofit/>
          </a:bodyPr>
          <a:lstStyle/>
          <a:p>
            <a:pPr marL="457200" lvl="0" indent="-332105" algn="just" rtl="0">
              <a:lnSpc>
                <a:spcPct val="95000"/>
              </a:lnSpc>
              <a:spcBef>
                <a:spcPts val="0"/>
              </a:spcBef>
              <a:spcAft>
                <a:spcPts val="0"/>
              </a:spcAft>
              <a:buClr>
                <a:schemeClr val="dk1"/>
              </a:buClr>
              <a:buSzPts val="1630"/>
              <a:buFont typeface="Times New Roman"/>
              <a:buChar char="-"/>
            </a:pPr>
            <a:r>
              <a:rPr lang="es" sz="1629">
                <a:solidFill>
                  <a:schemeClr val="dk1"/>
                </a:solidFill>
                <a:latin typeface="Times New Roman"/>
                <a:ea typeface="Times New Roman"/>
                <a:cs typeface="Times New Roman"/>
                <a:sym typeface="Times New Roman"/>
              </a:rPr>
              <a:t>Garantizar los </a:t>
            </a:r>
            <a:r>
              <a:rPr lang="es" sz="1629" b="1" u="sng">
                <a:solidFill>
                  <a:schemeClr val="dk1"/>
                </a:solidFill>
                <a:latin typeface="Times New Roman"/>
                <a:ea typeface="Times New Roman"/>
                <a:cs typeface="Times New Roman"/>
                <a:sym typeface="Times New Roman"/>
              </a:rPr>
              <a:t>valores</a:t>
            </a:r>
            <a:r>
              <a:rPr lang="es" sz="1629">
                <a:solidFill>
                  <a:schemeClr val="dk1"/>
                </a:solidFill>
                <a:latin typeface="Times New Roman"/>
                <a:ea typeface="Times New Roman"/>
                <a:cs typeface="Times New Roman"/>
                <a:sym typeface="Times New Roman"/>
              </a:rPr>
              <a:t> de </a:t>
            </a:r>
            <a:r>
              <a:rPr lang="es" sz="1629" u="sng">
                <a:solidFill>
                  <a:schemeClr val="dk1"/>
                </a:solidFill>
                <a:latin typeface="Times New Roman"/>
                <a:ea typeface="Times New Roman"/>
                <a:cs typeface="Times New Roman"/>
                <a:sym typeface="Times New Roman"/>
              </a:rPr>
              <a:t>integridad, transparencia, igualdad, equidad, inclusión social</a:t>
            </a:r>
            <a:r>
              <a:rPr lang="es" sz="1629">
                <a:solidFill>
                  <a:schemeClr val="dk1"/>
                </a:solidFill>
                <a:latin typeface="Times New Roman"/>
                <a:ea typeface="Times New Roman"/>
                <a:cs typeface="Times New Roman"/>
                <a:sym typeface="Times New Roman"/>
              </a:rPr>
              <a:t> y cualesquiera otros valores comúnmente vinculados al concepto de buena gobernanza. </a:t>
            </a:r>
            <a:endParaRPr sz="1629">
              <a:solidFill>
                <a:schemeClr val="dk1"/>
              </a:solidFill>
              <a:latin typeface="Times New Roman"/>
              <a:ea typeface="Times New Roman"/>
              <a:cs typeface="Times New Roman"/>
              <a:sym typeface="Times New Roman"/>
            </a:endParaRPr>
          </a:p>
          <a:p>
            <a:pPr marL="457200" lvl="0" indent="0" algn="just" rtl="0">
              <a:lnSpc>
                <a:spcPct val="95000"/>
              </a:lnSpc>
              <a:spcBef>
                <a:spcPts val="0"/>
              </a:spcBef>
              <a:spcAft>
                <a:spcPts val="0"/>
              </a:spcAft>
              <a:buSzPts val="935"/>
              <a:buNone/>
            </a:pPr>
            <a:endParaRPr sz="1629">
              <a:solidFill>
                <a:schemeClr val="dk1"/>
              </a:solidFill>
              <a:latin typeface="Times New Roman"/>
              <a:ea typeface="Times New Roman"/>
              <a:cs typeface="Times New Roman"/>
              <a:sym typeface="Times New Roman"/>
            </a:endParaRPr>
          </a:p>
          <a:p>
            <a:pPr marL="457200" lvl="0" indent="-332105" algn="just" rtl="0">
              <a:lnSpc>
                <a:spcPct val="95000"/>
              </a:lnSpc>
              <a:spcBef>
                <a:spcPts val="0"/>
              </a:spcBef>
              <a:spcAft>
                <a:spcPts val="0"/>
              </a:spcAft>
              <a:buClr>
                <a:schemeClr val="dk1"/>
              </a:buClr>
              <a:buSzPts val="1630"/>
              <a:buFont typeface="Times New Roman"/>
              <a:buChar char="-"/>
            </a:pPr>
            <a:r>
              <a:rPr lang="es" sz="1629">
                <a:solidFill>
                  <a:schemeClr val="dk1"/>
                </a:solidFill>
                <a:latin typeface="Times New Roman"/>
                <a:ea typeface="Times New Roman"/>
                <a:cs typeface="Times New Roman"/>
                <a:sym typeface="Times New Roman"/>
              </a:rPr>
              <a:t>Medidas de prevención para erradicar cualesquiera prácticas atentatorias a la </a:t>
            </a:r>
            <a:r>
              <a:rPr lang="es" sz="1629" b="1" u="sng">
                <a:solidFill>
                  <a:schemeClr val="dk1"/>
                </a:solidFill>
                <a:latin typeface="Times New Roman"/>
                <a:ea typeface="Times New Roman"/>
                <a:cs typeface="Times New Roman"/>
                <a:sym typeface="Times New Roman"/>
              </a:rPr>
              <a:t>integridad</a:t>
            </a:r>
            <a:r>
              <a:rPr lang="es" sz="1629" u="sng">
                <a:solidFill>
                  <a:schemeClr val="dk1"/>
                </a:solidFill>
                <a:latin typeface="Times New Roman"/>
                <a:ea typeface="Times New Roman"/>
                <a:cs typeface="Times New Roman"/>
                <a:sym typeface="Times New Roman"/>
              </a:rPr>
              <a:t> de las competiciones deportivas</a:t>
            </a:r>
            <a:r>
              <a:rPr lang="es" sz="1629">
                <a:solidFill>
                  <a:schemeClr val="dk1"/>
                </a:solidFill>
                <a:latin typeface="Times New Roman"/>
                <a:ea typeface="Times New Roman"/>
                <a:cs typeface="Times New Roman"/>
                <a:sym typeface="Times New Roman"/>
              </a:rPr>
              <a:t>. </a:t>
            </a:r>
            <a:endParaRPr sz="1629">
              <a:solidFill>
                <a:schemeClr val="dk1"/>
              </a:solidFill>
              <a:latin typeface="Times New Roman"/>
              <a:ea typeface="Times New Roman"/>
              <a:cs typeface="Times New Roman"/>
              <a:sym typeface="Times New Roman"/>
            </a:endParaRPr>
          </a:p>
          <a:p>
            <a:pPr marL="457200" lvl="0" indent="0" algn="just" rtl="0">
              <a:lnSpc>
                <a:spcPct val="95000"/>
              </a:lnSpc>
              <a:spcBef>
                <a:spcPts val="0"/>
              </a:spcBef>
              <a:spcAft>
                <a:spcPts val="0"/>
              </a:spcAft>
              <a:buSzPts val="935"/>
              <a:buNone/>
            </a:pPr>
            <a:endParaRPr sz="1629">
              <a:solidFill>
                <a:schemeClr val="dk1"/>
              </a:solidFill>
              <a:latin typeface="Times New Roman"/>
              <a:ea typeface="Times New Roman"/>
              <a:cs typeface="Times New Roman"/>
              <a:sym typeface="Times New Roman"/>
            </a:endParaRPr>
          </a:p>
          <a:p>
            <a:pPr marL="457200" lvl="0" indent="-332105" algn="just" rtl="0">
              <a:lnSpc>
                <a:spcPct val="95000"/>
              </a:lnSpc>
              <a:spcBef>
                <a:spcPts val="0"/>
              </a:spcBef>
              <a:spcAft>
                <a:spcPts val="0"/>
              </a:spcAft>
              <a:buClr>
                <a:schemeClr val="dk1"/>
              </a:buClr>
              <a:buSzPts val="1630"/>
              <a:buFont typeface="Times New Roman"/>
              <a:buChar char="-"/>
            </a:pPr>
            <a:r>
              <a:rPr lang="es" sz="1629" b="1" u="sng">
                <a:solidFill>
                  <a:schemeClr val="dk1"/>
                </a:solidFill>
                <a:latin typeface="Times New Roman"/>
                <a:ea typeface="Times New Roman"/>
                <a:cs typeface="Times New Roman"/>
                <a:sym typeface="Times New Roman"/>
              </a:rPr>
              <a:t>Transparencia</a:t>
            </a:r>
            <a:r>
              <a:rPr lang="es" sz="1629">
                <a:solidFill>
                  <a:schemeClr val="dk1"/>
                </a:solidFill>
                <a:latin typeface="Times New Roman"/>
                <a:ea typeface="Times New Roman"/>
                <a:cs typeface="Times New Roman"/>
                <a:sym typeface="Times New Roman"/>
              </a:rPr>
              <a:t>: publicación de presupuesto, liquidación del presupuesto, informe de auditoría de cuentas, ayudas y subvenciones recibidas…</a:t>
            </a:r>
            <a:endParaRPr sz="1629">
              <a:solidFill>
                <a:schemeClr val="dk1"/>
              </a:solidFill>
              <a:latin typeface="Times New Roman"/>
              <a:ea typeface="Times New Roman"/>
              <a:cs typeface="Times New Roman"/>
              <a:sym typeface="Times New Roman"/>
            </a:endParaRPr>
          </a:p>
          <a:p>
            <a:pPr marL="457200" lvl="0" indent="0" algn="just" rtl="0">
              <a:lnSpc>
                <a:spcPct val="95000"/>
              </a:lnSpc>
              <a:spcBef>
                <a:spcPts val="0"/>
              </a:spcBef>
              <a:spcAft>
                <a:spcPts val="0"/>
              </a:spcAft>
              <a:buSzPts val="935"/>
              <a:buNone/>
            </a:pPr>
            <a:endParaRPr sz="1629">
              <a:solidFill>
                <a:schemeClr val="dk1"/>
              </a:solidFill>
              <a:latin typeface="Times New Roman"/>
              <a:ea typeface="Times New Roman"/>
              <a:cs typeface="Times New Roman"/>
              <a:sym typeface="Times New Roman"/>
            </a:endParaRPr>
          </a:p>
          <a:p>
            <a:pPr marL="457200" lvl="0" indent="-332105" algn="just" rtl="0">
              <a:lnSpc>
                <a:spcPct val="95000"/>
              </a:lnSpc>
              <a:spcBef>
                <a:spcPts val="0"/>
              </a:spcBef>
              <a:spcAft>
                <a:spcPts val="0"/>
              </a:spcAft>
              <a:buClr>
                <a:schemeClr val="dk1"/>
              </a:buClr>
              <a:buSzPts val="1630"/>
              <a:buFont typeface="Times New Roman"/>
              <a:buChar char="-"/>
            </a:pPr>
            <a:r>
              <a:rPr lang="es" sz="1629" b="1" u="sng">
                <a:solidFill>
                  <a:schemeClr val="dk1"/>
                </a:solidFill>
                <a:latin typeface="Times New Roman"/>
                <a:ea typeface="Times New Roman"/>
                <a:cs typeface="Times New Roman"/>
                <a:sym typeface="Times New Roman"/>
              </a:rPr>
              <a:t>Igualdad</a:t>
            </a:r>
            <a:r>
              <a:rPr lang="es" sz="1629">
                <a:solidFill>
                  <a:schemeClr val="dk1"/>
                </a:solidFill>
                <a:latin typeface="Times New Roman"/>
                <a:ea typeface="Times New Roman"/>
                <a:cs typeface="Times New Roman"/>
                <a:sym typeface="Times New Roman"/>
              </a:rPr>
              <a:t>: principios de igualdad de trato, equidad, respeto a la diversidad, integración de la perspectiva de género, eliminación de roles y estereotipos en función del sexo, y representación equilibrada de mujeres y hombres en los órganos de gestión y dirección de las organizaciones deportivas.</a:t>
            </a:r>
            <a:endParaRPr sz="1629">
              <a:solidFill>
                <a:schemeClr val="dk1"/>
              </a:solidFill>
              <a:latin typeface="Times New Roman"/>
              <a:ea typeface="Times New Roman"/>
              <a:cs typeface="Times New Roman"/>
              <a:sym typeface="Times New Roman"/>
            </a:endParaRPr>
          </a:p>
          <a:p>
            <a:pPr marL="0" lvl="0" indent="0" algn="l" rtl="0">
              <a:lnSpc>
                <a:spcPct val="95000"/>
              </a:lnSpc>
              <a:spcBef>
                <a:spcPts val="0"/>
              </a:spcBef>
              <a:spcAft>
                <a:spcPts val="1200"/>
              </a:spcAft>
              <a:buSzPts val="935"/>
              <a:buNone/>
            </a:pPr>
            <a:endParaRPr sz="1530"/>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9"/>
          <p:cNvSpPr txBox="1">
            <a:spLocks noGrp="1"/>
          </p:cNvSpPr>
          <p:nvPr>
            <p:ph type="body" idx="1"/>
          </p:nvPr>
        </p:nvSpPr>
        <p:spPr>
          <a:xfrm>
            <a:off x="311700" y="625925"/>
            <a:ext cx="8520600" cy="3942900"/>
          </a:xfrm>
          <a:prstGeom prst="rect">
            <a:avLst/>
          </a:prstGeom>
        </p:spPr>
        <p:txBody>
          <a:bodyPr spcFirstLastPara="1" wrap="square" lIns="91425" tIns="91425" rIns="91425" bIns="91425" anchor="t" anchorCtr="0">
            <a:noAutofit/>
          </a:bodyPr>
          <a:lstStyle/>
          <a:p>
            <a:pPr marL="457200" lvl="0" indent="-330200" algn="just" rtl="0">
              <a:spcBef>
                <a:spcPts val="0"/>
              </a:spcBef>
              <a:spcAft>
                <a:spcPts val="0"/>
              </a:spcAft>
              <a:buClr>
                <a:schemeClr val="dk1"/>
              </a:buClr>
              <a:buSzPts val="1600"/>
              <a:buFont typeface="Times New Roman"/>
              <a:buChar char="-"/>
            </a:pPr>
            <a:r>
              <a:rPr lang="es" sz="1600" b="1" u="sng">
                <a:solidFill>
                  <a:schemeClr val="dk1"/>
                </a:solidFill>
                <a:latin typeface="Times New Roman"/>
                <a:ea typeface="Times New Roman"/>
                <a:cs typeface="Times New Roman"/>
                <a:sym typeface="Times New Roman"/>
              </a:rPr>
              <a:t>Inclusión social</a:t>
            </a:r>
            <a:r>
              <a:rPr lang="es" sz="1600">
                <a:solidFill>
                  <a:schemeClr val="dk1"/>
                </a:solidFill>
                <a:latin typeface="Times New Roman"/>
                <a:ea typeface="Times New Roman"/>
                <a:cs typeface="Times New Roman"/>
                <a:sym typeface="Times New Roman"/>
              </a:rPr>
              <a:t>: Las federaciones deportivas y la Unión de Federaciones Deportivas Vascas constituirán en su seno una </a:t>
            </a:r>
            <a:r>
              <a:rPr lang="es" sz="1600" u="sng">
                <a:solidFill>
                  <a:schemeClr val="dk1"/>
                </a:solidFill>
                <a:latin typeface="Times New Roman"/>
                <a:ea typeface="Times New Roman"/>
                <a:cs typeface="Times New Roman"/>
                <a:sym typeface="Times New Roman"/>
              </a:rPr>
              <a:t>comisión de deporte inclusivo</a:t>
            </a:r>
            <a:r>
              <a:rPr lang="es" sz="1600">
                <a:solidFill>
                  <a:schemeClr val="dk1"/>
                </a:solidFill>
                <a:latin typeface="Times New Roman"/>
                <a:ea typeface="Times New Roman"/>
                <a:cs typeface="Times New Roman"/>
                <a:sym typeface="Times New Roman"/>
              </a:rPr>
              <a:t>, participada necesariamente por personas del deporte adaptado, que promoverá las políticas necesarias para garantizar la inclusión plena de las deportistas y los deportistas con discapacidad en el ámbito del deporte.</a:t>
            </a:r>
            <a:endParaRPr sz="16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sz="1600">
              <a:solidFill>
                <a:schemeClr val="dk1"/>
              </a:solidFill>
              <a:latin typeface="Times New Roman"/>
              <a:ea typeface="Times New Roman"/>
              <a:cs typeface="Times New Roman"/>
              <a:sym typeface="Times New Roman"/>
            </a:endParaRPr>
          </a:p>
          <a:p>
            <a:pPr marL="457200" lvl="0" indent="-330200" algn="just" rtl="0">
              <a:spcBef>
                <a:spcPts val="0"/>
              </a:spcBef>
              <a:spcAft>
                <a:spcPts val="0"/>
              </a:spcAft>
              <a:buClr>
                <a:schemeClr val="dk1"/>
              </a:buClr>
              <a:buSzPts val="1600"/>
              <a:buFont typeface="Times New Roman"/>
              <a:buChar char="-"/>
            </a:pPr>
            <a:r>
              <a:rPr lang="es" sz="1600" b="1" u="sng">
                <a:solidFill>
                  <a:schemeClr val="dk1"/>
                </a:solidFill>
                <a:latin typeface="Times New Roman"/>
                <a:ea typeface="Times New Roman"/>
                <a:cs typeface="Times New Roman"/>
                <a:sym typeface="Times New Roman"/>
              </a:rPr>
              <a:t>Euskera</a:t>
            </a:r>
            <a:r>
              <a:rPr lang="es" sz="1600">
                <a:solidFill>
                  <a:schemeClr val="dk1"/>
                </a:solidFill>
                <a:latin typeface="Times New Roman"/>
                <a:ea typeface="Times New Roman"/>
                <a:cs typeface="Times New Roman"/>
                <a:sym typeface="Times New Roman"/>
              </a:rPr>
              <a:t>: se dirigirá la acción de gobierno de modo que </a:t>
            </a:r>
            <a:r>
              <a:rPr lang="es" sz="1600" u="sng">
                <a:solidFill>
                  <a:schemeClr val="dk1"/>
                </a:solidFill>
                <a:latin typeface="Times New Roman"/>
                <a:ea typeface="Times New Roman"/>
                <a:cs typeface="Times New Roman"/>
                <a:sym typeface="Times New Roman"/>
              </a:rPr>
              <a:t>se promueva el uso del euskera</a:t>
            </a:r>
            <a:r>
              <a:rPr lang="es" sz="1600">
                <a:solidFill>
                  <a:schemeClr val="dk1"/>
                </a:solidFill>
                <a:latin typeface="Times New Roman"/>
                <a:ea typeface="Times New Roman"/>
                <a:cs typeface="Times New Roman"/>
                <a:sym typeface="Times New Roman"/>
              </a:rPr>
              <a:t> en el acceso de la ciudadanía a la práctica de la actividad física y del deporte.</a:t>
            </a:r>
            <a:endParaRPr sz="16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sz="1600">
              <a:solidFill>
                <a:schemeClr val="dk1"/>
              </a:solidFill>
              <a:latin typeface="Times New Roman"/>
              <a:ea typeface="Times New Roman"/>
              <a:cs typeface="Times New Roman"/>
              <a:sym typeface="Times New Roman"/>
            </a:endParaRPr>
          </a:p>
          <a:p>
            <a:pPr marL="457200" lvl="0" indent="-330200" algn="just" rtl="0">
              <a:spcBef>
                <a:spcPts val="0"/>
              </a:spcBef>
              <a:spcAft>
                <a:spcPts val="0"/>
              </a:spcAft>
              <a:buClr>
                <a:schemeClr val="dk1"/>
              </a:buClr>
              <a:buSzPts val="1600"/>
              <a:buFont typeface="Times New Roman"/>
              <a:buChar char="-"/>
            </a:pPr>
            <a:r>
              <a:rPr lang="es" sz="1600" b="1" u="sng">
                <a:solidFill>
                  <a:schemeClr val="dk1"/>
                </a:solidFill>
                <a:latin typeface="Times New Roman"/>
                <a:ea typeface="Times New Roman"/>
                <a:cs typeface="Times New Roman"/>
                <a:sym typeface="Times New Roman"/>
              </a:rPr>
              <a:t>Protección de animales</a:t>
            </a:r>
            <a:r>
              <a:rPr lang="es" sz="1600">
                <a:solidFill>
                  <a:schemeClr val="dk1"/>
                </a:solidFill>
                <a:latin typeface="Times New Roman"/>
                <a:ea typeface="Times New Roman"/>
                <a:cs typeface="Times New Roman"/>
                <a:sym typeface="Times New Roman"/>
              </a:rPr>
              <a:t>: obligación de la presencia de una profesional o un profesional veterinario en las competiciones con el fin de controlar el </a:t>
            </a:r>
            <a:r>
              <a:rPr lang="es" sz="1600" u="sng">
                <a:solidFill>
                  <a:schemeClr val="dk1"/>
                </a:solidFill>
                <a:latin typeface="Times New Roman"/>
                <a:ea typeface="Times New Roman"/>
                <a:cs typeface="Times New Roman"/>
                <a:sym typeface="Times New Roman"/>
              </a:rPr>
              <a:t>adecuado estado de salud de los animales participantes</a:t>
            </a:r>
            <a:r>
              <a:rPr lang="es" sz="1600">
                <a:solidFill>
                  <a:schemeClr val="dk1"/>
                </a:solidFill>
                <a:latin typeface="Times New Roman"/>
                <a:ea typeface="Times New Roman"/>
                <a:cs typeface="Times New Roman"/>
                <a:sym typeface="Times New Roman"/>
              </a:rPr>
              <a:t>, así como para prestar asistencia en caso necesario. </a:t>
            </a:r>
            <a:endParaRPr sz="16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sz="16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r>
              <a:rPr lang="es" sz="1600">
                <a:solidFill>
                  <a:schemeClr val="dk1"/>
                </a:solidFill>
                <a:latin typeface="Times New Roman"/>
                <a:ea typeface="Times New Roman"/>
                <a:cs typeface="Times New Roman"/>
                <a:sym typeface="Times New Roman"/>
              </a:rPr>
              <a:t>En aquellas pruebas deportivas en las que los animales sean un elemento imprescindible para la realización de dicha actividad, </a:t>
            </a:r>
            <a:r>
              <a:rPr lang="es" sz="1600" u="sng">
                <a:solidFill>
                  <a:schemeClr val="dk1"/>
                </a:solidFill>
                <a:latin typeface="Times New Roman"/>
                <a:ea typeface="Times New Roman"/>
                <a:cs typeface="Times New Roman"/>
                <a:sym typeface="Times New Roman"/>
              </a:rPr>
              <a:t>la condición de los animales participantes en la prueba será asimilable a la de las personas deportistas en cuanto a trato y al dopaje</a:t>
            </a:r>
            <a:r>
              <a:rPr lang="es" sz="1600">
                <a:solidFill>
                  <a:schemeClr val="dk1"/>
                </a:solidFill>
                <a:latin typeface="Times New Roman"/>
                <a:ea typeface="Times New Roman"/>
                <a:cs typeface="Times New Roman"/>
                <a:sym typeface="Times New Roman"/>
              </a:rPr>
              <a:t> (NUEVO). </a:t>
            </a:r>
            <a:endParaRPr sz="2200"/>
          </a:p>
        </p:txBody>
      </p: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0"/>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3220">
                <a:latin typeface="Times New Roman"/>
                <a:ea typeface="Times New Roman"/>
                <a:cs typeface="Times New Roman"/>
                <a:sym typeface="Times New Roman"/>
              </a:rPr>
              <a:t> ENTIDADES DEPORTIVAS</a:t>
            </a:r>
            <a:endParaRPr sz="3220">
              <a:latin typeface="Times New Roman"/>
              <a:ea typeface="Times New Roman"/>
              <a:cs typeface="Times New Roman"/>
              <a:sym typeface="Times New Roman"/>
            </a:endParaRPr>
          </a:p>
        </p:txBody>
      </p:sp>
      <p:sp>
        <p:nvSpPr>
          <p:cNvPr id="95" name="Google Shape;95;p20"/>
          <p:cNvSpPr txBox="1">
            <a:spLocks noGrp="1"/>
          </p:cNvSpPr>
          <p:nvPr>
            <p:ph type="body" idx="1"/>
          </p:nvPr>
        </p:nvSpPr>
        <p:spPr>
          <a:xfrm>
            <a:off x="311700" y="1292675"/>
            <a:ext cx="8520600" cy="35244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es" sz="2200">
                <a:solidFill>
                  <a:schemeClr val="dk1"/>
                </a:solidFill>
                <a:latin typeface="Times New Roman"/>
                <a:ea typeface="Times New Roman"/>
                <a:cs typeface="Times New Roman"/>
                <a:sym typeface="Times New Roman"/>
              </a:rPr>
              <a:t>Clases de entidades deportivas:</a:t>
            </a:r>
            <a:endParaRPr sz="2200">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endParaRPr sz="2200">
              <a:solidFill>
                <a:schemeClr val="dk1"/>
              </a:solidFill>
              <a:latin typeface="Times New Roman"/>
              <a:ea typeface="Times New Roman"/>
              <a:cs typeface="Times New Roman"/>
              <a:sym typeface="Times New Roman"/>
            </a:endParaRPr>
          </a:p>
          <a:p>
            <a:pPr marL="540000" lvl="0" indent="-224472" algn="just" rtl="0">
              <a:spcBef>
                <a:spcPts val="0"/>
              </a:spcBef>
              <a:spcAft>
                <a:spcPts val="0"/>
              </a:spcAft>
              <a:buClr>
                <a:schemeClr val="dk1"/>
              </a:buClr>
              <a:buSzPct val="100000"/>
              <a:buFont typeface="Times New Roman"/>
              <a:buChar char="-"/>
            </a:pPr>
            <a:r>
              <a:rPr lang="es" sz="2200">
                <a:solidFill>
                  <a:schemeClr val="dk1"/>
                </a:solidFill>
                <a:latin typeface="Times New Roman"/>
                <a:ea typeface="Times New Roman"/>
                <a:cs typeface="Times New Roman"/>
                <a:sym typeface="Times New Roman"/>
              </a:rPr>
              <a:t>Clubes deportivos</a:t>
            </a:r>
            <a:endParaRPr sz="22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sz="2200">
              <a:solidFill>
                <a:schemeClr val="dk1"/>
              </a:solidFill>
              <a:latin typeface="Times New Roman"/>
              <a:ea typeface="Times New Roman"/>
              <a:cs typeface="Times New Roman"/>
              <a:sym typeface="Times New Roman"/>
            </a:endParaRPr>
          </a:p>
          <a:p>
            <a:pPr marL="540000" lvl="0" indent="-224472" algn="just" rtl="0">
              <a:spcBef>
                <a:spcPts val="0"/>
              </a:spcBef>
              <a:spcAft>
                <a:spcPts val="0"/>
              </a:spcAft>
              <a:buClr>
                <a:schemeClr val="dk1"/>
              </a:buClr>
              <a:buSzPct val="100000"/>
              <a:buFont typeface="Times New Roman"/>
              <a:buChar char="-"/>
            </a:pPr>
            <a:r>
              <a:rPr lang="es" sz="2200">
                <a:solidFill>
                  <a:schemeClr val="dk1"/>
                </a:solidFill>
                <a:latin typeface="Times New Roman"/>
                <a:ea typeface="Times New Roman"/>
                <a:cs typeface="Times New Roman"/>
                <a:sym typeface="Times New Roman"/>
              </a:rPr>
              <a:t>Agrupaciones deportivas</a:t>
            </a:r>
            <a:endParaRPr sz="22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sz="2200">
              <a:solidFill>
                <a:schemeClr val="dk1"/>
              </a:solidFill>
              <a:latin typeface="Times New Roman"/>
              <a:ea typeface="Times New Roman"/>
              <a:cs typeface="Times New Roman"/>
              <a:sym typeface="Times New Roman"/>
            </a:endParaRPr>
          </a:p>
          <a:p>
            <a:pPr marL="540000" lvl="0" indent="-224472" algn="just" rtl="0">
              <a:spcBef>
                <a:spcPts val="0"/>
              </a:spcBef>
              <a:spcAft>
                <a:spcPts val="0"/>
              </a:spcAft>
              <a:buClr>
                <a:schemeClr val="dk1"/>
              </a:buClr>
              <a:buSzPct val="100000"/>
              <a:buFont typeface="Times New Roman"/>
              <a:buChar char="-"/>
            </a:pPr>
            <a:r>
              <a:rPr lang="es" sz="2200">
                <a:solidFill>
                  <a:schemeClr val="dk1"/>
                </a:solidFill>
                <a:latin typeface="Times New Roman"/>
                <a:ea typeface="Times New Roman"/>
                <a:cs typeface="Times New Roman"/>
                <a:sym typeface="Times New Roman"/>
              </a:rPr>
              <a:t>Sociedades deportivas de capital</a:t>
            </a:r>
            <a:endParaRPr sz="22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sz="2200">
              <a:solidFill>
                <a:schemeClr val="dk1"/>
              </a:solidFill>
              <a:latin typeface="Times New Roman"/>
              <a:ea typeface="Times New Roman"/>
              <a:cs typeface="Times New Roman"/>
              <a:sym typeface="Times New Roman"/>
            </a:endParaRPr>
          </a:p>
          <a:p>
            <a:pPr marL="540000" lvl="0" indent="-224472" algn="just" rtl="0">
              <a:spcBef>
                <a:spcPts val="0"/>
              </a:spcBef>
              <a:spcAft>
                <a:spcPts val="0"/>
              </a:spcAft>
              <a:buClr>
                <a:schemeClr val="dk1"/>
              </a:buClr>
              <a:buSzPct val="100000"/>
              <a:buFont typeface="Times New Roman"/>
              <a:buChar char="-"/>
            </a:pPr>
            <a:r>
              <a:rPr lang="es" sz="2200">
                <a:solidFill>
                  <a:schemeClr val="dk1"/>
                </a:solidFill>
                <a:latin typeface="Times New Roman"/>
                <a:ea typeface="Times New Roman"/>
                <a:cs typeface="Times New Roman"/>
                <a:sym typeface="Times New Roman"/>
              </a:rPr>
              <a:t>Federaciones deportivas </a:t>
            </a:r>
            <a:endParaRPr sz="22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sz="2200">
              <a:solidFill>
                <a:schemeClr val="dk1"/>
              </a:solidFill>
              <a:latin typeface="Times New Roman"/>
              <a:ea typeface="Times New Roman"/>
              <a:cs typeface="Times New Roman"/>
              <a:sym typeface="Times New Roman"/>
            </a:endParaRPr>
          </a:p>
          <a:p>
            <a:pPr marL="540000" lvl="0" indent="-224472" algn="just" rtl="0">
              <a:spcBef>
                <a:spcPts val="0"/>
              </a:spcBef>
              <a:spcAft>
                <a:spcPts val="0"/>
              </a:spcAft>
              <a:buClr>
                <a:schemeClr val="dk1"/>
              </a:buClr>
              <a:buSzPct val="100000"/>
              <a:buFont typeface="Times New Roman"/>
              <a:buChar char="-"/>
            </a:pPr>
            <a:r>
              <a:rPr lang="es" sz="2200">
                <a:solidFill>
                  <a:schemeClr val="dk1"/>
                </a:solidFill>
                <a:latin typeface="Times New Roman"/>
                <a:ea typeface="Times New Roman"/>
                <a:cs typeface="Times New Roman"/>
                <a:sym typeface="Times New Roman"/>
              </a:rPr>
              <a:t>Unión de Federaciones Deportivas Vascas</a:t>
            </a:r>
            <a:endParaRPr sz="2800"/>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a:latin typeface="Times New Roman"/>
                <a:ea typeface="Times New Roman"/>
                <a:cs typeface="Times New Roman"/>
                <a:sym typeface="Times New Roman"/>
              </a:rPr>
              <a:t>CLUBES DEPORTIVOS</a:t>
            </a:r>
            <a:endParaRPr>
              <a:latin typeface="Times New Roman"/>
              <a:ea typeface="Times New Roman"/>
              <a:cs typeface="Times New Roman"/>
              <a:sym typeface="Times New Roman"/>
            </a:endParaRPr>
          </a:p>
        </p:txBody>
      </p:sp>
      <p:sp>
        <p:nvSpPr>
          <p:cNvPr id="101" name="Google Shape;101;p21"/>
          <p:cNvSpPr txBox="1">
            <a:spLocks noGrp="1"/>
          </p:cNvSpPr>
          <p:nvPr>
            <p:ph type="body" idx="1"/>
          </p:nvPr>
        </p:nvSpPr>
        <p:spPr>
          <a:prstGeom prst="rect">
            <a:avLst/>
          </a:prstGeom>
        </p:spPr>
        <p:txBody>
          <a:bodyPr spcFirstLastPara="1" wrap="square" lIns="91425" tIns="91425" rIns="91425" bIns="91425" anchor="t" anchorCtr="0">
            <a:noAutofit/>
          </a:bodyPr>
          <a:lstStyle/>
          <a:p>
            <a:pPr marL="457200" lvl="0" indent="-342900" algn="just" rtl="0">
              <a:spcBef>
                <a:spcPts val="0"/>
              </a:spcBef>
              <a:spcAft>
                <a:spcPts val="0"/>
              </a:spcAft>
              <a:buClr>
                <a:schemeClr val="dk1"/>
              </a:buClr>
              <a:buSzPts val="1800"/>
              <a:buFont typeface="Times New Roman"/>
              <a:buChar char="-"/>
            </a:pPr>
            <a:r>
              <a:rPr lang="es" u="sng">
                <a:solidFill>
                  <a:schemeClr val="dk1"/>
                </a:solidFill>
                <a:latin typeface="Times New Roman"/>
                <a:ea typeface="Times New Roman"/>
                <a:cs typeface="Times New Roman"/>
                <a:sym typeface="Times New Roman"/>
              </a:rPr>
              <a:t>Concepto</a:t>
            </a:r>
            <a:r>
              <a:rPr lang="es">
                <a:solidFill>
                  <a:schemeClr val="dk1"/>
                </a:solidFill>
                <a:latin typeface="Times New Roman"/>
                <a:ea typeface="Times New Roman"/>
                <a:cs typeface="Times New Roman"/>
                <a:sym typeface="Times New Roman"/>
              </a:rPr>
              <a:t>: asociaciones privadas sin ánimo de lucro y con personalidad jurídica, integradas por personas físicas o jurídicas, que tengan por objeto la promoción o la práctica de una o varias modalidades deportivas, participen o no en competiciones oficiales.</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s" u="sng">
                <a:solidFill>
                  <a:schemeClr val="dk1"/>
                </a:solidFill>
                <a:latin typeface="Times New Roman"/>
                <a:ea typeface="Times New Roman"/>
                <a:cs typeface="Times New Roman"/>
                <a:sym typeface="Times New Roman"/>
              </a:rPr>
              <a:t>Régimen jurídico</a:t>
            </a:r>
            <a:r>
              <a:rPr lang="es">
                <a:solidFill>
                  <a:schemeClr val="dk1"/>
                </a:solidFill>
                <a:latin typeface="Times New Roman"/>
                <a:ea typeface="Times New Roman"/>
                <a:cs typeface="Times New Roman"/>
                <a:sym typeface="Times New Roman"/>
              </a:rPr>
              <a:t>: se regirán en todas las cuestiones relativas a la constitución, inscripción, extinción, organización y funcionamiento por las normas de la presente ley y las disposiciones que la desarrollen, por sus estatutos y reglamentos y por los acuerdos válidamente adoptados por sus órganos. Serán aplicables a los clubes los estatutos y reglamentos de las federaciones deportivas a las que, en su caso, estuviesen adscritos.</a:t>
            </a:r>
            <a:endParaRPr sz="2400"/>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2"/>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2820">
                <a:latin typeface="Times New Roman"/>
                <a:ea typeface="Times New Roman"/>
                <a:cs typeface="Times New Roman"/>
                <a:sym typeface="Times New Roman"/>
              </a:rPr>
              <a:t>AGRUPACIONES DEPORTIVAS</a:t>
            </a:r>
            <a:endParaRPr sz="2820">
              <a:latin typeface="Times New Roman"/>
              <a:ea typeface="Times New Roman"/>
              <a:cs typeface="Times New Roman"/>
              <a:sym typeface="Times New Roman"/>
            </a:endParaRPr>
          </a:p>
        </p:txBody>
      </p:sp>
      <p:sp>
        <p:nvSpPr>
          <p:cNvPr id="107" name="Google Shape;107;p22"/>
          <p:cNvSpPr txBox="1">
            <a:spLocks noGrp="1"/>
          </p:cNvSpPr>
          <p:nvPr>
            <p:ph type="body" idx="1"/>
          </p:nvPr>
        </p:nvSpPr>
        <p:spPr>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u="sng">
                <a:solidFill>
                  <a:schemeClr val="dk1"/>
                </a:solidFill>
                <a:latin typeface="Times New Roman"/>
                <a:ea typeface="Times New Roman"/>
                <a:cs typeface="Times New Roman"/>
                <a:sym typeface="Times New Roman"/>
              </a:rPr>
              <a:t>Concepto</a:t>
            </a:r>
            <a:r>
              <a:rPr lang="es">
                <a:solidFill>
                  <a:schemeClr val="dk1"/>
                </a:solidFill>
                <a:latin typeface="Times New Roman"/>
                <a:ea typeface="Times New Roman"/>
                <a:cs typeface="Times New Roman"/>
                <a:sym typeface="Times New Roman"/>
              </a:rPr>
              <a:t>: cuando desarrollen actividades deportivas de carácter accesorio en relación con su objeto principal, participen o no en competiciones oficiales.</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s" u="sng">
                <a:solidFill>
                  <a:schemeClr val="dk1"/>
                </a:solidFill>
                <a:latin typeface="Times New Roman"/>
                <a:ea typeface="Times New Roman"/>
                <a:cs typeface="Times New Roman"/>
                <a:sym typeface="Times New Roman"/>
              </a:rPr>
              <a:t>Régimen jurídico</a:t>
            </a:r>
            <a:r>
              <a:rPr lang="es">
                <a:solidFill>
                  <a:schemeClr val="dk1"/>
                </a:solidFill>
                <a:latin typeface="Times New Roman"/>
                <a:ea typeface="Times New Roman"/>
                <a:cs typeface="Times New Roman"/>
                <a:sym typeface="Times New Roman"/>
              </a:rPr>
              <a:t>:  se regirán en todas las cuestiones relacionadas con la constitución, inscripción, extinción, organización y funcionamiento por las normas de la presente ley y las disposiciones que la desarrollen, por sus normas en virtud de la pertenencia a los entes matrices y por los acuerdos válidamente adoptados por sus órganos. Serán aplicables a las agrupaciones deportivas los estatutos y reglamentos de las federaciones deportivas a las que, en su caso, estuviesen adscritas.</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3"/>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2820">
                <a:latin typeface="Times New Roman"/>
                <a:ea typeface="Times New Roman"/>
                <a:cs typeface="Times New Roman"/>
                <a:sym typeface="Times New Roman"/>
              </a:rPr>
              <a:t>SOCIEDADES DEPORTIVAS DE CAPITAL</a:t>
            </a:r>
            <a:endParaRPr sz="2820">
              <a:latin typeface="Times New Roman"/>
              <a:ea typeface="Times New Roman"/>
              <a:cs typeface="Times New Roman"/>
              <a:sym typeface="Times New Roman"/>
            </a:endParaRPr>
          </a:p>
        </p:txBody>
      </p:sp>
      <p:sp>
        <p:nvSpPr>
          <p:cNvPr id="113" name="Google Shape;113;p23"/>
          <p:cNvSpPr txBox="1">
            <a:spLocks noGrp="1"/>
          </p:cNvSpPr>
          <p:nvPr>
            <p:ph type="body" idx="1"/>
          </p:nvPr>
        </p:nvSpPr>
        <p:spPr>
          <a:xfrm>
            <a:off x="311700" y="1524000"/>
            <a:ext cx="8520600" cy="30450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u="sng">
                <a:solidFill>
                  <a:schemeClr val="dk1"/>
                </a:solidFill>
                <a:latin typeface="Times New Roman"/>
                <a:ea typeface="Times New Roman"/>
                <a:cs typeface="Times New Roman"/>
                <a:sym typeface="Times New Roman"/>
              </a:rPr>
              <a:t>Régimen jurídico</a:t>
            </a:r>
            <a:r>
              <a:rPr lang="es">
                <a:solidFill>
                  <a:schemeClr val="dk1"/>
                </a:solidFill>
                <a:latin typeface="Times New Roman"/>
                <a:ea typeface="Times New Roman"/>
                <a:cs typeface="Times New Roman"/>
                <a:sym typeface="Times New Roman"/>
              </a:rPr>
              <a:t>:  Las sociedades anónimas deportivas y cualesquiera otras sociedades deportivas de capital que reconozca expresamente la legislación deportiva estatal, con domicilio en la Comunidad Autónoma del País Vasco, se regirán por la citada legislación estatal. Las sociedades deportivas de capital radicadas en la Comunidad Autónoma del País Vasco que se inscriban en el Registro de Entidades Deportivas del País Vasco se considerarán clubes deportivos a los efectos de su inscripción y participación en las federaciones deportivas, con los mismos derechos y obligaciones que vengan reguladas en sus estatutos y otra reglamentación federativa de aplicación.</a:t>
            </a:r>
            <a:endParaRPr sz="2400"/>
          </a:p>
        </p:txBody>
      </p:sp>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4"/>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2820">
                <a:latin typeface="Times New Roman"/>
                <a:ea typeface="Times New Roman"/>
                <a:cs typeface="Times New Roman"/>
                <a:sym typeface="Times New Roman"/>
              </a:rPr>
              <a:t>FEDERACIONES DEPORTIVAS</a:t>
            </a:r>
            <a:endParaRPr sz="2820">
              <a:latin typeface="Times New Roman"/>
              <a:ea typeface="Times New Roman"/>
              <a:cs typeface="Times New Roman"/>
              <a:sym typeface="Times New Roman"/>
            </a:endParaRPr>
          </a:p>
        </p:txBody>
      </p:sp>
      <p:sp>
        <p:nvSpPr>
          <p:cNvPr id="119" name="Google Shape;119;p24"/>
          <p:cNvSpPr txBox="1">
            <a:spLocks noGrp="1"/>
          </p:cNvSpPr>
          <p:nvPr>
            <p:ph type="body" idx="1"/>
          </p:nvPr>
        </p:nvSpPr>
        <p:spPr>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u="sng">
                <a:solidFill>
                  <a:schemeClr val="dk1"/>
                </a:solidFill>
                <a:latin typeface="Times New Roman"/>
                <a:ea typeface="Times New Roman"/>
                <a:cs typeface="Times New Roman"/>
                <a:sym typeface="Times New Roman"/>
              </a:rPr>
              <a:t>Concepto</a:t>
            </a:r>
            <a:r>
              <a:rPr lang="es">
                <a:solidFill>
                  <a:schemeClr val="dk1"/>
                </a:solidFill>
                <a:latin typeface="Times New Roman"/>
                <a:ea typeface="Times New Roman"/>
                <a:cs typeface="Times New Roman"/>
                <a:sym typeface="Times New Roman"/>
              </a:rPr>
              <a:t>: se entiende por federaciones deportivas, a los efectos de la presente ley, las entidades privadas, sin ánimo de lucro y con personalidad jurídica, que reúnen a deportistas, técnicas y técnicos, árbitras y árbitros o juezas y jueces, entidades deportivas y otros colectivos dedicados a la promoción o la práctica de una misma modalidad deportiva dentro de su ámbito territorial.</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s" u="sng">
                <a:solidFill>
                  <a:schemeClr val="dk1"/>
                </a:solidFill>
                <a:latin typeface="Times New Roman"/>
                <a:ea typeface="Times New Roman"/>
                <a:cs typeface="Times New Roman"/>
                <a:sym typeface="Times New Roman"/>
              </a:rPr>
              <a:t>Régimen jurídico</a:t>
            </a:r>
            <a:r>
              <a:rPr lang="es">
                <a:solidFill>
                  <a:schemeClr val="dk1"/>
                </a:solidFill>
                <a:latin typeface="Times New Roman"/>
                <a:ea typeface="Times New Roman"/>
                <a:cs typeface="Times New Roman"/>
                <a:sym typeface="Times New Roman"/>
              </a:rPr>
              <a:t>: las federaciones deportivas se regirán por la presente ley, por las disposiciones que la desarrollen, por sus estatutos y reglamentos y por los acuerdos válidamente adoptados por sus órganos. </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5"/>
          <p:cNvSpPr txBox="1">
            <a:spLocks noGrp="1"/>
          </p:cNvSpPr>
          <p:nvPr>
            <p:ph type="body" idx="1"/>
          </p:nvPr>
        </p:nvSpPr>
        <p:spPr>
          <a:xfrm>
            <a:off x="311700" y="435425"/>
            <a:ext cx="8520600" cy="4395000"/>
          </a:xfrm>
          <a:prstGeom prst="rect">
            <a:avLst/>
          </a:prstGeom>
        </p:spPr>
        <p:txBody>
          <a:bodyPr spcFirstLastPara="1" wrap="square" lIns="91425" tIns="91425" rIns="91425" bIns="91425" anchor="t" anchorCtr="0">
            <a:normAutofit fontScale="62500" lnSpcReduction="20000"/>
          </a:bodyPr>
          <a:lstStyle/>
          <a:p>
            <a:pPr marL="457200" lvl="0" indent="-336113" algn="just" rtl="0">
              <a:spcBef>
                <a:spcPts val="0"/>
              </a:spcBef>
              <a:spcAft>
                <a:spcPts val="0"/>
              </a:spcAft>
              <a:buClr>
                <a:schemeClr val="dk1"/>
              </a:buClr>
              <a:buSzPct val="100000"/>
              <a:buFont typeface="Times New Roman"/>
              <a:buChar char="-"/>
            </a:pPr>
            <a:r>
              <a:rPr lang="es" sz="3078" b="1" u="sng">
                <a:solidFill>
                  <a:schemeClr val="dk1"/>
                </a:solidFill>
                <a:latin typeface="Times New Roman"/>
                <a:ea typeface="Times New Roman"/>
                <a:cs typeface="Times New Roman"/>
                <a:sym typeface="Times New Roman"/>
              </a:rPr>
              <a:t>Organización del deporte federado</a:t>
            </a:r>
            <a:r>
              <a:rPr lang="es" sz="3078">
                <a:solidFill>
                  <a:schemeClr val="dk1"/>
                </a:solidFill>
                <a:latin typeface="Times New Roman"/>
                <a:ea typeface="Times New Roman"/>
                <a:cs typeface="Times New Roman"/>
                <a:sym typeface="Times New Roman"/>
              </a:rPr>
              <a:t>: </a:t>
            </a:r>
            <a:endParaRPr sz="3078">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sz="3078">
              <a:solidFill>
                <a:schemeClr val="dk1"/>
              </a:solidFill>
              <a:latin typeface="Times New Roman"/>
              <a:ea typeface="Times New Roman"/>
              <a:cs typeface="Times New Roman"/>
              <a:sym typeface="Times New Roman"/>
            </a:endParaRPr>
          </a:p>
          <a:p>
            <a:pPr marL="1371600" lvl="0" indent="-336113" algn="just" rtl="0">
              <a:spcBef>
                <a:spcPts val="0"/>
              </a:spcBef>
              <a:spcAft>
                <a:spcPts val="0"/>
              </a:spcAft>
              <a:buClr>
                <a:schemeClr val="dk1"/>
              </a:buClr>
              <a:buSzPct val="100000"/>
              <a:buFont typeface="Times New Roman"/>
              <a:buAutoNum type="arabicPeriod"/>
            </a:pPr>
            <a:r>
              <a:rPr lang="es" sz="3078">
                <a:solidFill>
                  <a:schemeClr val="dk1"/>
                </a:solidFill>
                <a:latin typeface="Times New Roman"/>
                <a:ea typeface="Times New Roman"/>
                <a:cs typeface="Times New Roman"/>
                <a:sym typeface="Times New Roman"/>
              </a:rPr>
              <a:t>Las federaciones deportivas vascas son, como regla general y salvo en aquellas modalidades en las que haya federaciones territoriales, las únicas entidades que en el País Vasco </a:t>
            </a:r>
            <a:r>
              <a:rPr lang="es" sz="3078" u="sng">
                <a:solidFill>
                  <a:schemeClr val="dk1"/>
                </a:solidFill>
                <a:latin typeface="Times New Roman"/>
                <a:ea typeface="Times New Roman"/>
                <a:cs typeface="Times New Roman"/>
                <a:sym typeface="Times New Roman"/>
              </a:rPr>
              <a:t>impulsan, califican, autorizan y ordenan</a:t>
            </a:r>
            <a:r>
              <a:rPr lang="es" sz="3078">
                <a:solidFill>
                  <a:schemeClr val="dk1"/>
                </a:solidFill>
                <a:latin typeface="Times New Roman"/>
                <a:ea typeface="Times New Roman"/>
                <a:cs typeface="Times New Roman"/>
                <a:sym typeface="Times New Roman"/>
              </a:rPr>
              <a:t> las actividades y competiciones deportivas oficiales de su modalidad deportiva.</a:t>
            </a:r>
            <a:endParaRPr sz="3078">
              <a:solidFill>
                <a:schemeClr val="dk1"/>
              </a:solidFill>
              <a:latin typeface="Times New Roman"/>
              <a:ea typeface="Times New Roman"/>
              <a:cs typeface="Times New Roman"/>
              <a:sym typeface="Times New Roman"/>
            </a:endParaRPr>
          </a:p>
          <a:p>
            <a:pPr marL="1371600" lvl="0" indent="-336113" algn="just" rtl="0">
              <a:spcBef>
                <a:spcPts val="0"/>
              </a:spcBef>
              <a:spcAft>
                <a:spcPts val="0"/>
              </a:spcAft>
              <a:buClr>
                <a:schemeClr val="dk1"/>
              </a:buClr>
              <a:buSzPct val="100000"/>
              <a:buFont typeface="Times New Roman"/>
              <a:buAutoNum type="arabicPeriod"/>
            </a:pPr>
            <a:r>
              <a:rPr lang="es" sz="3078">
                <a:solidFill>
                  <a:schemeClr val="dk1"/>
                </a:solidFill>
                <a:latin typeface="Times New Roman"/>
                <a:ea typeface="Times New Roman"/>
                <a:cs typeface="Times New Roman"/>
                <a:sym typeface="Times New Roman"/>
              </a:rPr>
              <a:t>En aquellas modalidades donde se mantengan las </a:t>
            </a:r>
            <a:r>
              <a:rPr lang="es" sz="3078" u="sng">
                <a:solidFill>
                  <a:schemeClr val="dk1"/>
                </a:solidFill>
                <a:latin typeface="Times New Roman"/>
                <a:ea typeface="Times New Roman"/>
                <a:cs typeface="Times New Roman"/>
                <a:sym typeface="Times New Roman"/>
              </a:rPr>
              <a:t>federaciones territoriales</a:t>
            </a:r>
            <a:r>
              <a:rPr lang="es" sz="3078">
                <a:solidFill>
                  <a:schemeClr val="dk1"/>
                </a:solidFill>
                <a:latin typeface="Times New Roman"/>
                <a:ea typeface="Times New Roman"/>
                <a:cs typeface="Times New Roman"/>
                <a:sym typeface="Times New Roman"/>
              </a:rPr>
              <a:t>, estas federaciones impulsan, califican, autorizan y ordenan las actividades y competiciones deportivas oficiales de ámbito territorial de su modalidad deportiva. </a:t>
            </a:r>
            <a:endParaRPr sz="3078">
              <a:solidFill>
                <a:schemeClr val="dk1"/>
              </a:solidFill>
              <a:latin typeface="Times New Roman"/>
              <a:ea typeface="Times New Roman"/>
              <a:cs typeface="Times New Roman"/>
              <a:sym typeface="Times New Roman"/>
            </a:endParaRPr>
          </a:p>
          <a:p>
            <a:pPr marL="1371600" lvl="0" indent="-336113" algn="just" rtl="0">
              <a:spcBef>
                <a:spcPts val="0"/>
              </a:spcBef>
              <a:spcAft>
                <a:spcPts val="0"/>
              </a:spcAft>
              <a:buClr>
                <a:schemeClr val="dk1"/>
              </a:buClr>
              <a:buSzPct val="100000"/>
              <a:buFont typeface="Times New Roman"/>
              <a:buAutoNum type="arabicPeriod"/>
            </a:pPr>
            <a:r>
              <a:rPr lang="es" sz="3078">
                <a:solidFill>
                  <a:schemeClr val="dk1"/>
                </a:solidFill>
                <a:latin typeface="Times New Roman"/>
                <a:ea typeface="Times New Roman"/>
                <a:cs typeface="Times New Roman"/>
                <a:sym typeface="Times New Roman"/>
              </a:rPr>
              <a:t>Las federaciones deportivas vascas y territoriales regularán su estructura y régimen de funcionamiento por medio de sus </a:t>
            </a:r>
            <a:r>
              <a:rPr lang="es" sz="3078" u="sng">
                <a:solidFill>
                  <a:schemeClr val="dk1"/>
                </a:solidFill>
                <a:latin typeface="Times New Roman"/>
                <a:ea typeface="Times New Roman"/>
                <a:cs typeface="Times New Roman"/>
                <a:sym typeface="Times New Roman"/>
              </a:rPr>
              <a:t>propios estatutos y reglamentos</a:t>
            </a:r>
            <a:r>
              <a:rPr lang="es" sz="3078">
                <a:solidFill>
                  <a:schemeClr val="dk1"/>
                </a:solidFill>
                <a:latin typeface="Times New Roman"/>
                <a:ea typeface="Times New Roman"/>
                <a:cs typeface="Times New Roman"/>
                <a:sym typeface="Times New Roman"/>
              </a:rPr>
              <a:t>.</a:t>
            </a:r>
            <a:endParaRPr sz="3078">
              <a:solidFill>
                <a:schemeClr val="dk1"/>
              </a:solidFill>
              <a:latin typeface="Times New Roman"/>
              <a:ea typeface="Times New Roman"/>
              <a:cs typeface="Times New Roman"/>
              <a:sym typeface="Times New Roman"/>
            </a:endParaRPr>
          </a:p>
          <a:p>
            <a:pPr marL="1371600" lvl="0" indent="-336113" algn="just" rtl="0">
              <a:spcBef>
                <a:spcPts val="0"/>
              </a:spcBef>
              <a:spcAft>
                <a:spcPts val="0"/>
              </a:spcAft>
              <a:buClr>
                <a:schemeClr val="dk1"/>
              </a:buClr>
              <a:buSzPct val="100000"/>
              <a:buFont typeface="Times New Roman"/>
              <a:buAutoNum type="arabicPeriod"/>
            </a:pPr>
            <a:r>
              <a:rPr lang="es" sz="3078">
                <a:solidFill>
                  <a:schemeClr val="dk1"/>
                </a:solidFill>
                <a:latin typeface="Times New Roman"/>
                <a:ea typeface="Times New Roman"/>
                <a:cs typeface="Times New Roman"/>
                <a:sym typeface="Times New Roman"/>
              </a:rPr>
              <a:t>Las federaciones deportivas vascas adaptarán su organización y régimen de funcionamiento a la </a:t>
            </a:r>
            <a:r>
              <a:rPr lang="es" sz="3078" u="sng">
                <a:solidFill>
                  <a:schemeClr val="dk1"/>
                </a:solidFill>
                <a:latin typeface="Times New Roman"/>
                <a:ea typeface="Times New Roman"/>
                <a:cs typeface="Times New Roman"/>
                <a:sym typeface="Times New Roman"/>
              </a:rPr>
              <a:t>organización territorial de la Comunidad Autónoma</a:t>
            </a:r>
            <a:r>
              <a:rPr lang="es" sz="3078">
                <a:solidFill>
                  <a:schemeClr val="dk1"/>
                </a:solidFill>
                <a:latin typeface="Times New Roman"/>
                <a:ea typeface="Times New Roman"/>
                <a:cs typeface="Times New Roman"/>
                <a:sym typeface="Times New Roman"/>
              </a:rPr>
              <a:t>. En aquellas modalidades donde se mantengan las federaciones territoriales, estas federaciones deberán integrarse en las federaciones vascas. </a:t>
            </a:r>
            <a:endParaRPr sz="3078">
              <a:solidFill>
                <a:schemeClr val="dk1"/>
              </a:solidFill>
              <a:latin typeface="Times New Roman"/>
              <a:ea typeface="Times New Roman"/>
              <a:cs typeface="Times New Roman"/>
              <a:sym typeface="Times New Roman"/>
            </a:endParaRPr>
          </a:p>
          <a:p>
            <a:pPr marL="1371600" lvl="0" indent="0" algn="just" rtl="0">
              <a:spcBef>
                <a:spcPts val="0"/>
              </a:spcBef>
              <a:spcAft>
                <a:spcPts val="0"/>
              </a:spcAft>
              <a:buNone/>
            </a:pPr>
            <a:endParaRPr/>
          </a:p>
        </p:txBody>
      </p:sp>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6"/>
          <p:cNvSpPr txBox="1">
            <a:spLocks noGrp="1"/>
          </p:cNvSpPr>
          <p:nvPr>
            <p:ph type="body" idx="1"/>
          </p:nvPr>
        </p:nvSpPr>
        <p:spPr>
          <a:xfrm>
            <a:off x="311700" y="367400"/>
            <a:ext cx="8520600" cy="4272600"/>
          </a:xfrm>
          <a:prstGeom prst="rect">
            <a:avLst/>
          </a:prstGeom>
        </p:spPr>
        <p:txBody>
          <a:bodyPr spcFirstLastPara="1" wrap="square" lIns="91425" tIns="91425" rIns="91425" bIns="91425" anchor="t" anchorCtr="0">
            <a:normAutofit/>
          </a:bodyPr>
          <a:lstStyle/>
          <a:p>
            <a:pPr marL="1062899" lvl="0" algn="just" rtl="0">
              <a:spcBef>
                <a:spcPts val="0"/>
              </a:spcBef>
              <a:spcAft>
                <a:spcPts val="0"/>
              </a:spcAft>
              <a:buAutoNum type="arabicPeriod" startAt="5"/>
            </a:pPr>
            <a:r>
              <a:rPr lang="es" sz="1650" dirty="0">
                <a:solidFill>
                  <a:schemeClr val="dk1"/>
                </a:solidFill>
                <a:latin typeface="Times New Roman"/>
                <a:ea typeface="Times New Roman"/>
                <a:cs typeface="Times New Roman"/>
                <a:sym typeface="Times New Roman"/>
              </a:rPr>
              <a:t>En el supuesto de </a:t>
            </a:r>
            <a:r>
              <a:rPr lang="es" sz="1650" u="sng" dirty="0">
                <a:solidFill>
                  <a:schemeClr val="dk1"/>
                </a:solidFill>
                <a:latin typeface="Times New Roman"/>
                <a:ea typeface="Times New Roman"/>
                <a:cs typeface="Times New Roman"/>
                <a:sym typeface="Times New Roman"/>
              </a:rPr>
              <a:t>inexistencia de federaciones territoriales</a:t>
            </a:r>
            <a:r>
              <a:rPr lang="es" sz="1650" dirty="0">
                <a:solidFill>
                  <a:schemeClr val="dk1"/>
                </a:solidFill>
                <a:latin typeface="Times New Roman"/>
                <a:ea typeface="Times New Roman"/>
                <a:cs typeface="Times New Roman"/>
                <a:sym typeface="Times New Roman"/>
              </a:rPr>
              <a:t> en una modalidad deportiva los     órganos forales de los territorios históricos y el departamento de la Administración general de la Comunidad Autónoma competente en materia deportiva fijarán de común acuerdo los criterios de financiación de las federaciones vascas. </a:t>
            </a:r>
          </a:p>
          <a:p>
            <a:pPr marL="1062899" lvl="0" algn="just" rtl="0">
              <a:spcBef>
                <a:spcPts val="0"/>
              </a:spcBef>
              <a:spcAft>
                <a:spcPts val="0"/>
              </a:spcAft>
              <a:buAutoNum type="arabicPeriod" startAt="5"/>
            </a:pPr>
            <a:endParaRPr sz="1650" dirty="0">
              <a:solidFill>
                <a:schemeClr val="dk1"/>
              </a:solidFill>
              <a:latin typeface="Times New Roman"/>
              <a:ea typeface="Times New Roman"/>
              <a:cs typeface="Times New Roman"/>
              <a:sym typeface="Times New Roman"/>
            </a:endParaRPr>
          </a:p>
          <a:p>
            <a:pPr marL="1062899" lvl="0" algn="just" rtl="0">
              <a:spcBef>
                <a:spcPts val="0"/>
              </a:spcBef>
              <a:spcAft>
                <a:spcPts val="0"/>
              </a:spcAft>
              <a:buAutoNum type="arabicPeriod" startAt="6"/>
            </a:pPr>
            <a:r>
              <a:rPr lang="es" sz="1650" dirty="0">
                <a:solidFill>
                  <a:schemeClr val="dk1"/>
                </a:solidFill>
                <a:latin typeface="Times New Roman"/>
                <a:ea typeface="Times New Roman"/>
                <a:cs typeface="Times New Roman"/>
                <a:sym typeface="Times New Roman"/>
              </a:rPr>
              <a:t>La federación vasca de cada modalidad deportiva será la </a:t>
            </a:r>
            <a:r>
              <a:rPr lang="es" sz="1650" u="sng" dirty="0">
                <a:solidFill>
                  <a:schemeClr val="dk1"/>
                </a:solidFill>
                <a:latin typeface="Times New Roman"/>
                <a:ea typeface="Times New Roman"/>
                <a:cs typeface="Times New Roman"/>
                <a:sym typeface="Times New Roman"/>
              </a:rPr>
              <a:t>única representante del deporte federado vasco en el ámbito estatal e internacional</a:t>
            </a:r>
            <a:r>
              <a:rPr lang="es" sz="1650" dirty="0">
                <a:solidFill>
                  <a:schemeClr val="dk1"/>
                </a:solidFill>
                <a:latin typeface="Times New Roman"/>
                <a:ea typeface="Times New Roman"/>
                <a:cs typeface="Times New Roman"/>
                <a:sym typeface="Times New Roman"/>
              </a:rPr>
              <a:t>. Las federaciones vascas deberán fomentar y articular la participación de sus selecciones deportivas en actividades y competiciones deportivas estatales e internacionales, incluidas las oficiales.</a:t>
            </a:r>
          </a:p>
          <a:p>
            <a:pPr marL="1062899" lvl="0" algn="just" rtl="0">
              <a:spcBef>
                <a:spcPts val="0"/>
              </a:spcBef>
              <a:spcAft>
                <a:spcPts val="0"/>
              </a:spcAft>
              <a:buAutoNum type="arabicPeriod" startAt="6"/>
            </a:pPr>
            <a:r>
              <a:rPr lang="es" sz="1650" dirty="0">
                <a:solidFill>
                  <a:schemeClr val="dk1"/>
                </a:solidFill>
                <a:latin typeface="Times New Roman"/>
                <a:ea typeface="Times New Roman"/>
                <a:cs typeface="Times New Roman"/>
                <a:sym typeface="Times New Roman"/>
              </a:rPr>
              <a:t> </a:t>
            </a:r>
            <a:endParaRPr sz="1650" dirty="0">
              <a:solidFill>
                <a:schemeClr val="dk1"/>
              </a:solidFill>
              <a:latin typeface="Times New Roman"/>
              <a:ea typeface="Times New Roman"/>
              <a:cs typeface="Times New Roman"/>
              <a:sym typeface="Times New Roman"/>
            </a:endParaRPr>
          </a:p>
          <a:p>
            <a:pPr marL="1062899" lvl="0" algn="just" rtl="0">
              <a:spcBef>
                <a:spcPts val="0"/>
              </a:spcBef>
              <a:spcAft>
                <a:spcPts val="0"/>
              </a:spcAft>
              <a:buAutoNum type="arabicPeriod" startAt="7"/>
            </a:pPr>
            <a:r>
              <a:rPr lang="es" sz="1650" dirty="0">
                <a:solidFill>
                  <a:schemeClr val="dk1"/>
                </a:solidFill>
                <a:latin typeface="Times New Roman"/>
                <a:ea typeface="Times New Roman"/>
                <a:cs typeface="Times New Roman"/>
                <a:sym typeface="Times New Roman"/>
              </a:rPr>
              <a:t>Las federaciones deportivas también asumirán la </a:t>
            </a:r>
            <a:r>
              <a:rPr lang="es" sz="1650" u="sng" dirty="0">
                <a:solidFill>
                  <a:schemeClr val="dk1"/>
                </a:solidFill>
                <a:latin typeface="Times New Roman"/>
                <a:ea typeface="Times New Roman"/>
                <a:cs typeface="Times New Roman"/>
                <a:sym typeface="Times New Roman"/>
              </a:rPr>
              <a:t>promoción</a:t>
            </a:r>
            <a:r>
              <a:rPr lang="es" sz="1650" dirty="0">
                <a:solidFill>
                  <a:schemeClr val="dk1"/>
                </a:solidFill>
                <a:latin typeface="Times New Roman"/>
                <a:ea typeface="Times New Roman"/>
                <a:cs typeface="Times New Roman"/>
                <a:sym typeface="Times New Roman"/>
              </a:rPr>
              <a:t> de la actividad deportiva recreativa en colaboración con los órganos forales de los territorios históricos y los municipios.</a:t>
            </a:r>
          </a:p>
          <a:p>
            <a:pPr marL="1062899" lvl="0" algn="just" rtl="0">
              <a:spcBef>
                <a:spcPts val="0"/>
              </a:spcBef>
              <a:spcAft>
                <a:spcPts val="0"/>
              </a:spcAft>
              <a:buAutoNum type="arabicPeriod" startAt="7"/>
            </a:pPr>
            <a:endParaRPr sz="1650" dirty="0">
              <a:solidFill>
                <a:schemeClr val="dk1"/>
              </a:solidFill>
              <a:latin typeface="Times New Roman"/>
              <a:ea typeface="Times New Roman"/>
              <a:cs typeface="Times New Roman"/>
              <a:sym typeface="Times New Roman"/>
            </a:endParaRPr>
          </a:p>
          <a:p>
            <a:pPr marL="1062899" lvl="0" algn="just" rtl="0">
              <a:spcBef>
                <a:spcPts val="0"/>
              </a:spcBef>
              <a:spcAft>
                <a:spcPts val="0"/>
              </a:spcAft>
              <a:buAutoNum type="arabicPeriod" startAt="8"/>
            </a:pPr>
            <a:r>
              <a:rPr lang="es" sz="1650" dirty="0">
                <a:solidFill>
                  <a:schemeClr val="dk1"/>
                </a:solidFill>
                <a:latin typeface="Times New Roman"/>
                <a:ea typeface="Times New Roman"/>
                <a:cs typeface="Times New Roman"/>
                <a:sym typeface="Times New Roman"/>
              </a:rPr>
              <a:t>Las federaciones deportivas vascas podrán desarrollar un </a:t>
            </a:r>
            <a:r>
              <a:rPr lang="es" sz="1650" u="sng" dirty="0">
                <a:solidFill>
                  <a:schemeClr val="dk1"/>
                </a:solidFill>
                <a:latin typeface="Times New Roman"/>
                <a:ea typeface="Times New Roman"/>
                <a:cs typeface="Times New Roman"/>
                <a:sym typeface="Times New Roman"/>
              </a:rPr>
              <a:t>marco vasco de competición</a:t>
            </a:r>
            <a:r>
              <a:rPr lang="es" sz="1650" dirty="0">
                <a:solidFill>
                  <a:schemeClr val="dk1"/>
                </a:solidFill>
                <a:latin typeface="Times New Roman"/>
                <a:ea typeface="Times New Roman"/>
                <a:cs typeface="Times New Roman"/>
                <a:sym typeface="Times New Roman"/>
              </a:rPr>
              <a:t> en colaboración con la dirección de la Administración general de la Comunidad Autónoma competente en materia deportiva.</a:t>
            </a:r>
          </a:p>
          <a:p>
            <a:pPr marL="1062899" lvl="0" algn="just" rtl="0">
              <a:spcBef>
                <a:spcPts val="0"/>
              </a:spcBef>
              <a:spcAft>
                <a:spcPts val="0"/>
              </a:spcAft>
              <a:buAutoNum type="arabicPeriod" startAt="8"/>
            </a:pPr>
            <a:endParaRPr sz="1650" dirty="0"/>
          </a:p>
        </p:txBody>
      </p:sp>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7"/>
          <p:cNvSpPr txBox="1">
            <a:spLocks noGrp="1"/>
          </p:cNvSpPr>
          <p:nvPr>
            <p:ph type="body" idx="1"/>
          </p:nvPr>
        </p:nvSpPr>
        <p:spPr>
          <a:xfrm>
            <a:off x="311700" y="585100"/>
            <a:ext cx="8520600" cy="43272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b="1">
                <a:solidFill>
                  <a:schemeClr val="dk1"/>
                </a:solidFill>
                <a:latin typeface="Times New Roman"/>
                <a:ea typeface="Times New Roman"/>
                <a:cs typeface="Times New Roman"/>
                <a:sym typeface="Times New Roman"/>
              </a:rPr>
              <a:t>ESTATUTOS</a:t>
            </a:r>
            <a:r>
              <a:rPr lang="es">
                <a:solidFill>
                  <a:schemeClr val="dk1"/>
                </a:solidFill>
                <a:latin typeface="Times New Roman"/>
                <a:ea typeface="Times New Roman"/>
                <a:cs typeface="Times New Roman"/>
                <a:sym typeface="Times New Roman"/>
              </a:rPr>
              <a:t>: los estatutos de las federaciones deportivas deberán regular, </a:t>
            </a:r>
            <a:r>
              <a:rPr lang="es" u="sng">
                <a:solidFill>
                  <a:schemeClr val="dk1"/>
                </a:solidFill>
                <a:latin typeface="Times New Roman"/>
                <a:ea typeface="Times New Roman"/>
                <a:cs typeface="Times New Roman"/>
                <a:sym typeface="Times New Roman"/>
              </a:rPr>
              <a:t>como mínimo, los siguientes extremos</a:t>
            </a:r>
            <a:r>
              <a:rPr lang="es">
                <a:solidFill>
                  <a:schemeClr val="dk1"/>
                </a:solidFill>
                <a:latin typeface="Times New Roman"/>
                <a:ea typeface="Times New Roman"/>
                <a:cs typeface="Times New Roman"/>
                <a:sym typeface="Times New Roman"/>
              </a:rPr>
              <a:t>: </a:t>
            </a: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a) Denominación y fines.  </a:t>
            </a: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b) Domicilio social.  </a:t>
            </a: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c) Modalidad y disciplinas deportivas.</a:t>
            </a: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   </a:t>
            </a: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d) Estructura orgánica.  </a:t>
            </a: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e) Sistema de elección y cese de las personas titulares de los órganos federativos.</a:t>
            </a: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  </a:t>
            </a: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f) Régimen de organización territorial en el caso de las federaciones vascas.</a:t>
            </a:r>
            <a:endParaRPr sz="2400"/>
          </a:p>
        </p:txBody>
      </p:sp>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8"/>
          <p:cNvSpPr txBox="1">
            <a:spLocks noGrp="1"/>
          </p:cNvSpPr>
          <p:nvPr>
            <p:ph type="body" idx="1"/>
          </p:nvPr>
        </p:nvSpPr>
        <p:spPr>
          <a:xfrm>
            <a:off x="311700" y="816425"/>
            <a:ext cx="8520600" cy="3959700"/>
          </a:xfrm>
          <a:prstGeom prst="rect">
            <a:avLst/>
          </a:prstGeom>
        </p:spPr>
        <p:txBody>
          <a:bodyPr spcFirstLastPara="1" wrap="square" lIns="91425" tIns="91425" rIns="91425" bIns="91425" anchor="t" anchorCtr="0">
            <a:normAutofit/>
          </a:bodyPr>
          <a:lstStyle/>
          <a:p>
            <a:pPr marL="9144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g) Régimen de funcionamiento en general y, en particular, adopción de acuerdos de sus órganos colegiados.  </a:t>
            </a: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h) Régimen económico-financiero.  </a:t>
            </a: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i) Régimen documental.  </a:t>
            </a: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j) Régimen disciplinario deportivo.  </a:t>
            </a: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k) Régimen de extinción y disolución.  </a:t>
            </a: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l) Procedimiento para la aprobación y reforma de sus estatutos y reglamentos.</a:t>
            </a:r>
            <a:endParaRPr sz="2400"/>
          </a:p>
        </p:txBody>
      </p:sp>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9"/>
          <p:cNvSpPr txBox="1">
            <a:spLocks noGrp="1"/>
          </p:cNvSpPr>
          <p:nvPr>
            <p:ph type="body" idx="1"/>
          </p:nvPr>
        </p:nvSpPr>
        <p:spPr>
          <a:xfrm>
            <a:off x="311700" y="163275"/>
            <a:ext cx="8520600" cy="4405500"/>
          </a:xfrm>
          <a:prstGeom prst="rect">
            <a:avLst/>
          </a:prstGeom>
        </p:spPr>
        <p:txBody>
          <a:bodyPr spcFirstLastPara="1" wrap="square" lIns="91425" tIns="91425" rIns="91425" bIns="91425" anchor="t" anchorCtr="0">
            <a:noAutofit/>
          </a:bodyPr>
          <a:lstStyle/>
          <a:p>
            <a:pPr marL="457200" lvl="0" indent="-330200" algn="just" rtl="0">
              <a:spcBef>
                <a:spcPts val="0"/>
              </a:spcBef>
              <a:spcAft>
                <a:spcPts val="0"/>
              </a:spcAft>
              <a:buClr>
                <a:schemeClr val="dk1"/>
              </a:buClr>
              <a:buSzPts val="1600"/>
              <a:buFont typeface="Times New Roman"/>
              <a:buChar char="-"/>
            </a:pPr>
            <a:r>
              <a:rPr lang="es" sz="1600">
                <a:solidFill>
                  <a:schemeClr val="dk1"/>
                </a:solidFill>
                <a:latin typeface="Times New Roman"/>
                <a:ea typeface="Times New Roman"/>
                <a:cs typeface="Times New Roman"/>
                <a:sym typeface="Times New Roman"/>
              </a:rPr>
              <a:t>Son </a:t>
            </a:r>
            <a:r>
              <a:rPr lang="es" sz="1600" b="1">
                <a:solidFill>
                  <a:schemeClr val="dk1"/>
                </a:solidFill>
                <a:latin typeface="Times New Roman"/>
                <a:ea typeface="Times New Roman"/>
                <a:cs typeface="Times New Roman"/>
                <a:sym typeface="Times New Roman"/>
              </a:rPr>
              <a:t>órganos de gobierno, administración y representación</a:t>
            </a:r>
            <a:r>
              <a:rPr lang="es" sz="1600">
                <a:solidFill>
                  <a:schemeClr val="dk1"/>
                </a:solidFill>
                <a:latin typeface="Times New Roman"/>
                <a:ea typeface="Times New Roman"/>
                <a:cs typeface="Times New Roman"/>
                <a:sym typeface="Times New Roman"/>
              </a:rPr>
              <a:t> de las federaciones deportivas, con carácter necesario, la asamblea general, la junta directiva y la presidencia, además de cualesquiera otros órganos que puedan preverse en sus estatutos.</a:t>
            </a:r>
            <a:endParaRPr sz="1600">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endParaRPr sz="1600">
              <a:solidFill>
                <a:schemeClr val="dk1"/>
              </a:solidFill>
              <a:latin typeface="Times New Roman"/>
              <a:ea typeface="Times New Roman"/>
              <a:cs typeface="Times New Roman"/>
              <a:sym typeface="Times New Roman"/>
            </a:endParaRPr>
          </a:p>
          <a:p>
            <a:pPr marL="457200" lvl="0" indent="-330200" algn="just" rtl="0">
              <a:spcBef>
                <a:spcPts val="0"/>
              </a:spcBef>
              <a:spcAft>
                <a:spcPts val="0"/>
              </a:spcAft>
              <a:buClr>
                <a:schemeClr val="dk1"/>
              </a:buClr>
              <a:buSzPts val="1600"/>
              <a:buFont typeface="Times New Roman"/>
              <a:buChar char="-"/>
            </a:pPr>
            <a:r>
              <a:rPr lang="es" sz="1600">
                <a:solidFill>
                  <a:schemeClr val="dk1"/>
                </a:solidFill>
                <a:latin typeface="Times New Roman"/>
                <a:ea typeface="Times New Roman"/>
                <a:cs typeface="Times New Roman"/>
                <a:sym typeface="Times New Roman"/>
              </a:rPr>
              <a:t>La </a:t>
            </a:r>
            <a:r>
              <a:rPr lang="es" sz="1600" b="1" u="sng">
                <a:solidFill>
                  <a:schemeClr val="dk1"/>
                </a:solidFill>
                <a:latin typeface="Times New Roman"/>
                <a:ea typeface="Times New Roman"/>
                <a:cs typeface="Times New Roman"/>
                <a:sym typeface="Times New Roman"/>
              </a:rPr>
              <a:t>asamblea general</a:t>
            </a:r>
            <a:r>
              <a:rPr lang="es" sz="1600">
                <a:solidFill>
                  <a:schemeClr val="dk1"/>
                </a:solidFill>
                <a:latin typeface="Times New Roman"/>
                <a:ea typeface="Times New Roman"/>
                <a:cs typeface="Times New Roman"/>
                <a:sym typeface="Times New Roman"/>
              </a:rPr>
              <a:t> es el máximo órgano de gobierno de las federaciones deportivas. En ella estarán representados </a:t>
            </a:r>
            <a:r>
              <a:rPr lang="es" sz="1600" b="1" u="sng">
                <a:solidFill>
                  <a:schemeClr val="dk1"/>
                </a:solidFill>
                <a:latin typeface="Times New Roman"/>
                <a:ea typeface="Times New Roman"/>
                <a:cs typeface="Times New Roman"/>
                <a:sym typeface="Times New Roman"/>
              </a:rPr>
              <a:t>ÚNICAMENTE LOS CLUBES DEPORTIVOS, LAS AGRUPACIONES DEPORTIVAS O LAS SOCIEDADES DEPORTIVAS DE CAPITAL.</a:t>
            </a:r>
            <a:r>
              <a:rPr lang="es" sz="1600">
                <a:solidFill>
                  <a:schemeClr val="dk1"/>
                </a:solidFill>
                <a:latin typeface="Times New Roman"/>
                <a:ea typeface="Times New Roman"/>
                <a:cs typeface="Times New Roman"/>
                <a:sym typeface="Times New Roman"/>
              </a:rPr>
              <a:t> </a:t>
            </a:r>
            <a:endParaRPr sz="16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sz="1600">
              <a:solidFill>
                <a:schemeClr val="dk1"/>
              </a:solidFill>
              <a:latin typeface="Times New Roman"/>
              <a:ea typeface="Times New Roman"/>
              <a:cs typeface="Times New Roman"/>
              <a:sym typeface="Times New Roman"/>
            </a:endParaRPr>
          </a:p>
          <a:p>
            <a:pPr marL="457200" lvl="0" indent="-330200" algn="just" rtl="0">
              <a:spcBef>
                <a:spcPts val="0"/>
              </a:spcBef>
              <a:spcAft>
                <a:spcPts val="0"/>
              </a:spcAft>
              <a:buClr>
                <a:schemeClr val="dk1"/>
              </a:buClr>
              <a:buSzPts val="1600"/>
              <a:buFont typeface="Times New Roman"/>
              <a:buChar char="-"/>
            </a:pPr>
            <a:r>
              <a:rPr lang="es" sz="1600">
                <a:solidFill>
                  <a:schemeClr val="dk1"/>
                </a:solidFill>
                <a:latin typeface="Times New Roman"/>
                <a:ea typeface="Times New Roman"/>
                <a:cs typeface="Times New Roman"/>
                <a:sym typeface="Times New Roman"/>
              </a:rPr>
              <a:t>Los </a:t>
            </a:r>
            <a:r>
              <a:rPr lang="es" sz="1600" u="sng">
                <a:solidFill>
                  <a:schemeClr val="dk1"/>
                </a:solidFill>
                <a:latin typeface="Times New Roman"/>
                <a:ea typeface="Times New Roman"/>
                <a:cs typeface="Times New Roman"/>
                <a:sym typeface="Times New Roman"/>
              </a:rPr>
              <a:t>estatutos de las federaciones deportivas</a:t>
            </a:r>
            <a:r>
              <a:rPr lang="es" sz="1600">
                <a:solidFill>
                  <a:schemeClr val="dk1"/>
                </a:solidFill>
                <a:latin typeface="Times New Roman"/>
                <a:ea typeface="Times New Roman"/>
                <a:cs typeface="Times New Roman"/>
                <a:sym typeface="Times New Roman"/>
              </a:rPr>
              <a:t> </a:t>
            </a:r>
            <a:r>
              <a:rPr lang="es" sz="1600" b="1" u="sng">
                <a:solidFill>
                  <a:schemeClr val="dk1"/>
                </a:solidFill>
                <a:latin typeface="Times New Roman"/>
                <a:ea typeface="Times New Roman"/>
                <a:cs typeface="Times New Roman"/>
                <a:sym typeface="Times New Roman"/>
              </a:rPr>
              <a:t>ESTABLECERÁN UNA PONDERACIÓN DE VOTO</a:t>
            </a:r>
            <a:r>
              <a:rPr lang="es" sz="1600">
                <a:solidFill>
                  <a:schemeClr val="dk1"/>
                </a:solidFill>
                <a:latin typeface="Times New Roman"/>
                <a:ea typeface="Times New Roman"/>
                <a:cs typeface="Times New Roman"/>
                <a:sym typeface="Times New Roman"/>
              </a:rPr>
              <a:t> de las citadas entidades en función del </a:t>
            </a:r>
            <a:r>
              <a:rPr lang="es" sz="1600" b="1" u="sng">
                <a:solidFill>
                  <a:schemeClr val="dk1"/>
                </a:solidFill>
                <a:latin typeface="Times New Roman"/>
                <a:ea typeface="Times New Roman"/>
                <a:cs typeface="Times New Roman"/>
                <a:sym typeface="Times New Roman"/>
              </a:rPr>
              <a:t>NÚMERO DE LICENCIAS FEDERATIVAS</a:t>
            </a:r>
            <a:r>
              <a:rPr lang="es" sz="1600">
                <a:solidFill>
                  <a:schemeClr val="dk1"/>
                </a:solidFill>
                <a:latin typeface="Times New Roman"/>
                <a:ea typeface="Times New Roman"/>
                <a:cs typeface="Times New Roman"/>
                <a:sym typeface="Times New Roman"/>
              </a:rPr>
              <a:t>, de la actividad efectiva en el ámbito deportivo-competicional y de otros datos objetivos que, en su caso, se regularán reglamentariamente. </a:t>
            </a:r>
            <a:endParaRPr sz="16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sz="1600">
              <a:solidFill>
                <a:schemeClr val="dk1"/>
              </a:solidFill>
              <a:latin typeface="Times New Roman"/>
              <a:ea typeface="Times New Roman"/>
              <a:cs typeface="Times New Roman"/>
              <a:sym typeface="Times New Roman"/>
            </a:endParaRPr>
          </a:p>
          <a:p>
            <a:pPr marL="457200" lvl="0" indent="-330200" algn="just" rtl="0">
              <a:spcBef>
                <a:spcPts val="0"/>
              </a:spcBef>
              <a:spcAft>
                <a:spcPts val="0"/>
              </a:spcAft>
              <a:buClr>
                <a:schemeClr val="dk1"/>
              </a:buClr>
              <a:buSzPts val="1600"/>
              <a:buFont typeface="Times New Roman"/>
              <a:buChar char="-"/>
            </a:pPr>
            <a:r>
              <a:rPr lang="es" sz="1600" b="1" u="sng">
                <a:solidFill>
                  <a:schemeClr val="dk1"/>
                </a:solidFill>
                <a:latin typeface="Times New Roman"/>
                <a:ea typeface="Times New Roman"/>
                <a:cs typeface="Times New Roman"/>
                <a:sym typeface="Times New Roman"/>
              </a:rPr>
              <a:t>MODALIDADES DEPORTIVAS DE PARTICIPACIÓN EXCLUSIVAMENTE INDIVIDUAL</a:t>
            </a:r>
            <a:r>
              <a:rPr lang="es" sz="1600">
                <a:solidFill>
                  <a:schemeClr val="dk1"/>
                </a:solidFill>
                <a:latin typeface="Times New Roman"/>
                <a:ea typeface="Times New Roman"/>
                <a:cs typeface="Times New Roman"/>
                <a:sym typeface="Times New Roman"/>
              </a:rPr>
              <a:t> y en las que, además, </a:t>
            </a:r>
            <a:r>
              <a:rPr lang="es" sz="1600" b="1" u="sng">
                <a:solidFill>
                  <a:schemeClr val="dk1"/>
                </a:solidFill>
                <a:latin typeface="Times New Roman"/>
                <a:ea typeface="Times New Roman"/>
                <a:cs typeface="Times New Roman"/>
                <a:sym typeface="Times New Roman"/>
              </a:rPr>
              <a:t>las licencias sean expedidas directamente a deportistas al margen de los clubes</a:t>
            </a:r>
            <a:r>
              <a:rPr lang="es" sz="1600">
                <a:solidFill>
                  <a:schemeClr val="dk1"/>
                </a:solidFill>
                <a:latin typeface="Times New Roman"/>
                <a:ea typeface="Times New Roman"/>
                <a:cs typeface="Times New Roman"/>
                <a:sym typeface="Times New Roman"/>
              </a:rPr>
              <a:t>, la asamblea general podrá estar conformada por el estamento de deportistas en los términos que reglamentariamente se determinen. </a:t>
            </a:r>
            <a:endParaRPr sz="2200"/>
          </a:p>
        </p:txBody>
      </p:sp>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30"/>
          <p:cNvSpPr txBox="1">
            <a:spLocks noGrp="1"/>
          </p:cNvSpPr>
          <p:nvPr>
            <p:ph type="body" idx="1"/>
          </p:nvPr>
        </p:nvSpPr>
        <p:spPr>
          <a:xfrm>
            <a:off x="311700" y="557900"/>
            <a:ext cx="8520600" cy="40110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a:solidFill>
                  <a:schemeClr val="dk1"/>
                </a:solidFill>
                <a:highlight>
                  <a:schemeClr val="lt1"/>
                </a:highlight>
                <a:latin typeface="Times New Roman"/>
                <a:ea typeface="Times New Roman"/>
                <a:cs typeface="Times New Roman"/>
                <a:sym typeface="Times New Roman"/>
              </a:rPr>
              <a:t>La </a:t>
            </a:r>
            <a:r>
              <a:rPr lang="es" b="1" u="sng">
                <a:solidFill>
                  <a:schemeClr val="dk1"/>
                </a:solidFill>
                <a:highlight>
                  <a:schemeClr val="lt1"/>
                </a:highlight>
                <a:latin typeface="Times New Roman"/>
                <a:ea typeface="Times New Roman"/>
                <a:cs typeface="Times New Roman"/>
                <a:sym typeface="Times New Roman"/>
              </a:rPr>
              <a:t>JUNTA DIRECTIVA</a:t>
            </a:r>
            <a:r>
              <a:rPr lang="es">
                <a:solidFill>
                  <a:schemeClr val="dk1"/>
                </a:solidFill>
                <a:highlight>
                  <a:schemeClr val="lt1"/>
                </a:highlight>
                <a:latin typeface="Times New Roman"/>
                <a:ea typeface="Times New Roman"/>
                <a:cs typeface="Times New Roman"/>
                <a:sym typeface="Times New Roman"/>
              </a:rPr>
              <a:t> será el órgano de administración que deberá ser elegida mediante </a:t>
            </a:r>
            <a:r>
              <a:rPr lang="es" b="1" u="sng">
                <a:solidFill>
                  <a:schemeClr val="dk1"/>
                </a:solidFill>
                <a:highlight>
                  <a:schemeClr val="lt1"/>
                </a:highlight>
                <a:latin typeface="Times New Roman"/>
                <a:ea typeface="Times New Roman"/>
                <a:cs typeface="Times New Roman"/>
                <a:sym typeface="Times New Roman"/>
              </a:rPr>
              <a:t>listas cerradas</a:t>
            </a:r>
            <a:r>
              <a:rPr lang="es">
                <a:solidFill>
                  <a:schemeClr val="dk1"/>
                </a:solidFill>
                <a:highlight>
                  <a:schemeClr val="lt1"/>
                </a:highlight>
                <a:latin typeface="Times New Roman"/>
                <a:ea typeface="Times New Roman"/>
                <a:cs typeface="Times New Roman"/>
                <a:sym typeface="Times New Roman"/>
              </a:rPr>
              <a:t> por la asamblea general y deberá incluir </a:t>
            </a:r>
            <a:r>
              <a:rPr lang="es" b="1" u="sng">
                <a:solidFill>
                  <a:schemeClr val="dk1"/>
                </a:solidFill>
                <a:highlight>
                  <a:schemeClr val="lt1"/>
                </a:highlight>
                <a:latin typeface="Times New Roman"/>
                <a:ea typeface="Times New Roman"/>
                <a:cs typeface="Times New Roman"/>
                <a:sym typeface="Times New Roman"/>
              </a:rPr>
              <a:t>representantes de todos los estamentos federativos.</a:t>
            </a:r>
            <a:endParaRPr b="1" u="sng">
              <a:solidFill>
                <a:schemeClr val="dk1"/>
              </a:solidFill>
              <a:highlight>
                <a:schemeClr val="lt1"/>
              </a:highlight>
              <a:latin typeface="Times New Roman"/>
              <a:ea typeface="Times New Roman"/>
              <a:cs typeface="Times New Roman"/>
              <a:sym typeface="Times New Roman"/>
            </a:endParaRPr>
          </a:p>
          <a:p>
            <a:pPr marL="0" lvl="0" indent="0" algn="just" rtl="0">
              <a:spcBef>
                <a:spcPts val="1200"/>
              </a:spcBef>
              <a:spcAft>
                <a:spcPts val="0"/>
              </a:spcAft>
              <a:buClr>
                <a:schemeClr val="dk1"/>
              </a:buClr>
              <a:buSzPts val="1100"/>
              <a:buFont typeface="Arial"/>
              <a:buNone/>
            </a:pPr>
            <a:endParaRPr>
              <a:solidFill>
                <a:schemeClr val="dk1"/>
              </a:solidFill>
              <a:highlight>
                <a:schemeClr val="lt1"/>
              </a:highlight>
              <a:latin typeface="Times New Roman"/>
              <a:ea typeface="Times New Roman"/>
              <a:cs typeface="Times New Roman"/>
              <a:sym typeface="Times New Roman"/>
            </a:endParaRPr>
          </a:p>
          <a:p>
            <a:pPr marL="457200" lvl="0" indent="-342900" algn="just" rtl="0">
              <a:spcBef>
                <a:spcPts val="1200"/>
              </a:spcBef>
              <a:spcAft>
                <a:spcPts val="0"/>
              </a:spcAft>
              <a:buClr>
                <a:schemeClr val="dk1"/>
              </a:buClr>
              <a:buSzPts val="1800"/>
              <a:buFont typeface="Times New Roman"/>
              <a:buChar char="-"/>
            </a:pPr>
            <a:r>
              <a:rPr lang="es" b="1" u="sng">
                <a:solidFill>
                  <a:schemeClr val="dk1"/>
                </a:solidFill>
                <a:highlight>
                  <a:schemeClr val="lt1"/>
                </a:highlight>
                <a:latin typeface="Times New Roman"/>
                <a:ea typeface="Times New Roman"/>
                <a:cs typeface="Times New Roman"/>
                <a:sym typeface="Times New Roman"/>
              </a:rPr>
              <a:t>No se podrá ostentar simultáneamente el cargo de directivo o directiva de una federación vasca y de una federación territorial de la misma modalidad deportiva</a:t>
            </a:r>
            <a:r>
              <a:rPr lang="es">
                <a:solidFill>
                  <a:schemeClr val="dk1"/>
                </a:solidFill>
                <a:highlight>
                  <a:schemeClr val="lt1"/>
                </a:highlight>
                <a:latin typeface="Times New Roman"/>
                <a:ea typeface="Times New Roman"/>
                <a:cs typeface="Times New Roman"/>
                <a:sym typeface="Times New Roman"/>
              </a:rPr>
              <a:t>, salvo el supuesto de las personas que ostenten la presidencia de una federación territorial.</a:t>
            </a:r>
            <a:endParaRPr>
              <a:solidFill>
                <a:schemeClr val="dk1"/>
              </a:solidFill>
              <a:highlight>
                <a:schemeClr val="lt1"/>
              </a:highlight>
              <a:latin typeface="Times New Roman"/>
              <a:ea typeface="Times New Roman"/>
              <a:cs typeface="Times New Roman"/>
              <a:sym typeface="Times New Roman"/>
            </a:endParaRPr>
          </a:p>
          <a:p>
            <a:pPr marL="0" lvl="0" indent="0" algn="l" rtl="0">
              <a:spcBef>
                <a:spcPts val="1200"/>
              </a:spcBef>
              <a:spcAft>
                <a:spcPts val="1200"/>
              </a:spcAft>
              <a:buNone/>
            </a:pPr>
            <a:endParaRPr/>
          </a:p>
        </p:txBody>
      </p:sp>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1"/>
          <p:cNvSpPr txBox="1">
            <a:spLocks noGrp="1"/>
          </p:cNvSpPr>
          <p:nvPr>
            <p:ph type="body" idx="1"/>
          </p:nvPr>
        </p:nvSpPr>
        <p:spPr>
          <a:xfrm>
            <a:off x="311700" y="530675"/>
            <a:ext cx="8520600" cy="40383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dk1"/>
              </a:buClr>
              <a:buSzPts val="1800"/>
              <a:buFont typeface="Times New Roman"/>
              <a:buChar char="-"/>
            </a:pPr>
            <a:r>
              <a:rPr lang="es" b="1" u="sng">
                <a:solidFill>
                  <a:schemeClr val="dk1"/>
                </a:solidFill>
                <a:latin typeface="Times New Roman"/>
                <a:ea typeface="Times New Roman"/>
                <a:cs typeface="Times New Roman"/>
                <a:sym typeface="Times New Roman"/>
              </a:rPr>
              <a:t>LA PRESIDENCIA</a:t>
            </a:r>
            <a:r>
              <a:rPr lang="es">
                <a:solidFill>
                  <a:schemeClr val="dk1"/>
                </a:solidFill>
                <a:latin typeface="Times New Roman"/>
                <a:ea typeface="Times New Roman"/>
                <a:cs typeface="Times New Roman"/>
                <a:sym typeface="Times New Roman"/>
              </a:rPr>
              <a:t> será el órgano ejecutivo y de representación de la federación, ostenta su representación legal, preside los órganos de administración y gobierno y ejecuta los acuerdos de ambos.</a:t>
            </a:r>
            <a:endParaRPr>
              <a:solidFill>
                <a:schemeClr val="dk1"/>
              </a:solidFill>
              <a:latin typeface="Times New Roman"/>
              <a:ea typeface="Times New Roman"/>
              <a:cs typeface="Times New Roman"/>
              <a:sym typeface="Times New Roman"/>
            </a:endParaRPr>
          </a:p>
          <a:p>
            <a:pPr marL="0" lvl="0" indent="0" algn="l" rtl="0">
              <a:spcBef>
                <a:spcPts val="120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7200" lvl="0" indent="-342900" algn="l" rtl="0">
              <a:spcBef>
                <a:spcPts val="120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La elección se realizará mediante sufragio libre y secreto, incluso cuando proceda el voto ponderado.</a:t>
            </a:r>
            <a:endParaRPr>
              <a:solidFill>
                <a:schemeClr val="dk1"/>
              </a:solidFill>
              <a:latin typeface="Times New Roman"/>
              <a:ea typeface="Times New Roman"/>
              <a:cs typeface="Times New Roman"/>
              <a:sym typeface="Times New Roman"/>
            </a:endParaRPr>
          </a:p>
          <a:p>
            <a:pPr marL="0" lvl="0" indent="0" algn="l" rtl="0">
              <a:spcBef>
                <a:spcPts val="120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7200" lvl="0" indent="-342900" algn="l" rtl="0">
              <a:spcBef>
                <a:spcPts val="120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En ningún caso se podrá ser simultáneamente presidente o presidenta de una federación y de un club deportivo, agrupación deportiva o sociedad deportiva de capital.</a:t>
            </a:r>
            <a:endParaRPr>
              <a:solidFill>
                <a:schemeClr val="dk1"/>
              </a:solidFill>
              <a:latin typeface="Times New Roman"/>
              <a:ea typeface="Times New Roman"/>
              <a:cs typeface="Times New Roman"/>
              <a:sym typeface="Times New Roman"/>
            </a:endParaRPr>
          </a:p>
          <a:p>
            <a:pPr marL="0" lvl="0" indent="0" algn="l" rtl="0">
              <a:spcBef>
                <a:spcPts val="1200"/>
              </a:spcBef>
              <a:spcAft>
                <a:spcPts val="1200"/>
              </a:spcAft>
              <a:buNone/>
            </a:pPr>
            <a:endParaRPr/>
          </a:p>
        </p:txBody>
      </p:sp>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32"/>
          <p:cNvSpPr txBox="1">
            <a:spLocks noGrp="1"/>
          </p:cNvSpPr>
          <p:nvPr>
            <p:ph type="body" idx="1"/>
          </p:nvPr>
        </p:nvSpPr>
        <p:spPr>
          <a:xfrm>
            <a:off x="311700" y="571500"/>
            <a:ext cx="8520600" cy="39975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b="1" u="sng">
                <a:solidFill>
                  <a:schemeClr val="dk1"/>
                </a:solidFill>
                <a:latin typeface="Times New Roman"/>
                <a:ea typeface="Times New Roman"/>
                <a:cs typeface="Times New Roman"/>
                <a:sym typeface="Times New Roman"/>
              </a:rPr>
              <a:t>Reconocimiento de modalidades y disciplinas deportivas</a:t>
            </a:r>
            <a:r>
              <a:rPr lang="es">
                <a:solidFill>
                  <a:schemeClr val="dk1"/>
                </a:solidFill>
                <a:latin typeface="Times New Roman"/>
                <a:ea typeface="Times New Roman"/>
                <a:cs typeface="Times New Roman"/>
                <a:sym typeface="Times New Roman"/>
              </a:rPr>
              <a:t>: el departamento de la Administración general de la Comunidad Autónoma competente en materia deportiva, por razones de interés público inherentes a la necesidad de ordenar el deporte en el País Vasco, determinará los criterios y condiciones a cuyo tenor podrá calificar una nueva modalidad deportiva y aquellas disciplinas que habrán de considerarse integrantes de esa modalidad deportiva.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s" b="1" u="sng">
                <a:solidFill>
                  <a:schemeClr val="dk1"/>
                </a:solidFill>
                <a:latin typeface="Times New Roman"/>
                <a:ea typeface="Times New Roman"/>
                <a:cs typeface="Times New Roman"/>
                <a:sym typeface="Times New Roman"/>
              </a:rPr>
              <a:t>Podrá revocar la calificación de modalidad deportiva</a:t>
            </a:r>
            <a:r>
              <a:rPr lang="es">
                <a:solidFill>
                  <a:schemeClr val="dk1"/>
                </a:solidFill>
                <a:latin typeface="Times New Roman"/>
                <a:ea typeface="Times New Roman"/>
                <a:cs typeface="Times New Roman"/>
                <a:sym typeface="Times New Roman"/>
              </a:rPr>
              <a:t> de aquella actividad que no cumpla los requisitos que motivaron su reconocimiento.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En cualquier caso, será requisito para el reconocimiento de nuevas modalidades y disciplinas deportivas la </a:t>
            </a:r>
            <a:r>
              <a:rPr lang="es" b="1" u="sng">
                <a:solidFill>
                  <a:schemeClr val="dk1"/>
                </a:solidFill>
                <a:latin typeface="Times New Roman"/>
                <a:ea typeface="Times New Roman"/>
                <a:cs typeface="Times New Roman"/>
                <a:sym typeface="Times New Roman"/>
              </a:rPr>
              <a:t>existencia de una actividad física significativa</a:t>
            </a:r>
            <a:r>
              <a:rPr lang="es">
                <a:solidFill>
                  <a:schemeClr val="dk1"/>
                </a:solidFill>
                <a:latin typeface="Times New Roman"/>
                <a:ea typeface="Times New Roman"/>
                <a:cs typeface="Times New Roman"/>
                <a:sym typeface="Times New Roman"/>
              </a:rPr>
              <a:t>.</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33"/>
          <p:cNvSpPr txBox="1">
            <a:spLocks noGrp="1"/>
          </p:cNvSpPr>
          <p:nvPr>
            <p:ph type="body" idx="1"/>
          </p:nvPr>
        </p:nvSpPr>
        <p:spPr>
          <a:xfrm>
            <a:off x="311700" y="530675"/>
            <a:ext cx="8520600" cy="4038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s" b="1" u="sng">
                <a:solidFill>
                  <a:schemeClr val="dk1"/>
                </a:solidFill>
                <a:latin typeface="Times New Roman"/>
                <a:ea typeface="Times New Roman"/>
                <a:cs typeface="Times New Roman"/>
                <a:sym typeface="Times New Roman"/>
              </a:rPr>
              <a:t>Reconocimiento oficial y exclusividad. Federaciones deportivas con deportistas con discapacidad.</a:t>
            </a:r>
            <a:endParaRPr b="1" u="sng">
              <a:solidFill>
                <a:schemeClr val="dk1"/>
              </a:solidFill>
              <a:latin typeface="Times New Roman"/>
              <a:ea typeface="Times New Roman"/>
              <a:cs typeface="Times New Roman"/>
              <a:sym typeface="Times New Roman"/>
            </a:endParaRPr>
          </a:p>
          <a:p>
            <a:pPr marL="457200" lvl="0" indent="-342900" algn="just" rtl="0">
              <a:spcBef>
                <a:spcPts val="120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Solo podrá reconocerse dentro del ámbito de la Comunidad Autónoma del País Vasco una federación vasca por cada modalidad deportiva. Asimismo, solo podrá reconocerse por cada modalidad deportiva una federación territorial en cada territorio histórico en aquellas modalidades que esta ley permita. Del mismo modo, cada disciplina deportiva solo podrá pertenecer a una modalidad deportiva.</a:t>
            </a:r>
            <a:endParaRPr>
              <a:solidFill>
                <a:schemeClr val="dk1"/>
              </a:solidFill>
              <a:latin typeface="Times New Roman"/>
              <a:ea typeface="Times New Roman"/>
              <a:cs typeface="Times New Roman"/>
              <a:sym typeface="Times New Roman"/>
            </a:endParaRPr>
          </a:p>
          <a:p>
            <a:pPr marL="457200" lvl="0" indent="0" algn="just" rtl="0">
              <a:spcBef>
                <a:spcPts val="1200"/>
              </a:spcBef>
              <a:spcAft>
                <a:spcPts val="0"/>
              </a:spcAft>
              <a:buNone/>
            </a:pPr>
            <a:endParaRPr>
              <a:solidFill>
                <a:schemeClr val="dk1"/>
              </a:solidFill>
              <a:latin typeface="Times New Roman"/>
              <a:ea typeface="Times New Roman"/>
              <a:cs typeface="Times New Roman"/>
              <a:sym typeface="Times New Roman"/>
            </a:endParaRPr>
          </a:p>
          <a:p>
            <a:pPr marL="457200" lvl="0" indent="-342900" algn="just" rtl="0">
              <a:spcBef>
                <a:spcPts val="1200"/>
              </a:spcBef>
              <a:spcAft>
                <a:spcPts val="0"/>
              </a:spcAft>
              <a:buClr>
                <a:schemeClr val="dk1"/>
              </a:buClr>
              <a:buSzPts val="1800"/>
              <a:buChar char="-"/>
            </a:pPr>
            <a:r>
              <a:rPr lang="es" b="1">
                <a:solidFill>
                  <a:schemeClr val="dk1"/>
                </a:solidFill>
                <a:latin typeface="Times New Roman"/>
                <a:ea typeface="Times New Roman"/>
                <a:cs typeface="Times New Roman"/>
                <a:sym typeface="Times New Roman"/>
              </a:rPr>
              <a:t>Se exceptúan de esta regla general las federaciones polideportivas que agrupan a deportistas con discapacidad</a:t>
            </a:r>
            <a:r>
              <a:rPr lang="es">
                <a:solidFill>
                  <a:schemeClr val="dk1"/>
                </a:solidFill>
                <a:latin typeface="Times New Roman"/>
                <a:ea typeface="Times New Roman"/>
                <a:cs typeface="Times New Roman"/>
                <a:sym typeface="Times New Roman"/>
              </a:rPr>
              <a:t>.</a:t>
            </a:r>
            <a:endParaRPr>
              <a:solidFill>
                <a:schemeClr val="dk1"/>
              </a:solidFill>
              <a:latin typeface="Times New Roman"/>
              <a:ea typeface="Times New Roman"/>
              <a:cs typeface="Times New Roman"/>
              <a:sym typeface="Times New Roman"/>
            </a:endParaRPr>
          </a:p>
          <a:p>
            <a:pPr marL="0" lvl="0" indent="0" algn="l" rtl="0">
              <a:spcBef>
                <a:spcPts val="1200"/>
              </a:spcBef>
              <a:spcAft>
                <a:spcPts val="1200"/>
              </a:spcAft>
              <a:buNone/>
            </a:pPr>
            <a:endParaRPr/>
          </a:p>
        </p:txBody>
      </p:sp>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4"/>
          <p:cNvSpPr txBox="1">
            <a:spLocks noGrp="1"/>
          </p:cNvSpPr>
          <p:nvPr>
            <p:ph type="body" idx="1"/>
          </p:nvPr>
        </p:nvSpPr>
        <p:spPr>
          <a:xfrm>
            <a:off x="311700" y="530675"/>
            <a:ext cx="8520600" cy="4038300"/>
          </a:xfrm>
          <a:prstGeom prst="rect">
            <a:avLst/>
          </a:prstGeom>
        </p:spPr>
        <p:txBody>
          <a:bodyPr spcFirstLastPara="1" wrap="square" lIns="91425" tIns="91425" rIns="91425" bIns="91425" anchor="t" anchorCtr="0">
            <a:normAutofit fontScale="32500" lnSpcReduction="20000"/>
          </a:bodyPr>
          <a:lstStyle/>
          <a:p>
            <a:pPr marL="0" lvl="0" indent="0" algn="just" rtl="0">
              <a:spcBef>
                <a:spcPts val="0"/>
              </a:spcBef>
              <a:spcAft>
                <a:spcPts val="0"/>
              </a:spcAft>
              <a:buNone/>
            </a:pPr>
            <a:r>
              <a:rPr lang="es" sz="7200">
                <a:solidFill>
                  <a:schemeClr val="dk1"/>
                </a:solidFill>
                <a:latin typeface="Times New Roman"/>
                <a:ea typeface="Times New Roman"/>
                <a:cs typeface="Times New Roman"/>
                <a:sym typeface="Times New Roman"/>
              </a:rPr>
              <a:t>Las federaciones deportivas ejercerán las </a:t>
            </a:r>
            <a:r>
              <a:rPr lang="es" sz="7200" b="1" u="sng">
                <a:solidFill>
                  <a:schemeClr val="dk1"/>
                </a:solidFill>
                <a:latin typeface="Times New Roman"/>
                <a:ea typeface="Times New Roman"/>
                <a:cs typeface="Times New Roman"/>
                <a:sym typeface="Times New Roman"/>
              </a:rPr>
              <a:t>siguientes funciones públicas de carácter administrativo</a:t>
            </a:r>
            <a:r>
              <a:rPr lang="es" sz="7200">
                <a:solidFill>
                  <a:schemeClr val="dk1"/>
                </a:solidFill>
                <a:latin typeface="Times New Roman"/>
                <a:ea typeface="Times New Roman"/>
                <a:cs typeface="Times New Roman"/>
                <a:sym typeface="Times New Roman"/>
              </a:rPr>
              <a:t>:</a:t>
            </a:r>
            <a:endParaRPr sz="72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endParaRPr sz="72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7200">
                <a:solidFill>
                  <a:schemeClr val="dk1"/>
                </a:solidFill>
                <a:latin typeface="Times New Roman"/>
                <a:ea typeface="Times New Roman"/>
                <a:cs typeface="Times New Roman"/>
                <a:sym typeface="Times New Roman"/>
              </a:rPr>
              <a:t>a) La </a:t>
            </a:r>
            <a:r>
              <a:rPr lang="es" sz="7200" u="sng">
                <a:solidFill>
                  <a:schemeClr val="dk1"/>
                </a:solidFill>
                <a:latin typeface="Times New Roman"/>
                <a:ea typeface="Times New Roman"/>
                <a:cs typeface="Times New Roman"/>
                <a:sym typeface="Times New Roman"/>
              </a:rPr>
              <a:t>calificación, ordenación y autorización</a:t>
            </a:r>
            <a:r>
              <a:rPr lang="es" sz="7200">
                <a:solidFill>
                  <a:schemeClr val="dk1"/>
                </a:solidFill>
                <a:latin typeface="Times New Roman"/>
                <a:ea typeface="Times New Roman"/>
                <a:cs typeface="Times New Roman"/>
                <a:sym typeface="Times New Roman"/>
              </a:rPr>
              <a:t> de las competiciones oficiales.</a:t>
            </a:r>
            <a:endParaRPr sz="72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7200">
                <a:solidFill>
                  <a:schemeClr val="dk1"/>
                </a:solidFill>
                <a:latin typeface="Times New Roman"/>
                <a:ea typeface="Times New Roman"/>
                <a:cs typeface="Times New Roman"/>
                <a:sym typeface="Times New Roman"/>
              </a:rPr>
              <a:t>b) La </a:t>
            </a:r>
            <a:r>
              <a:rPr lang="es" sz="7200" u="sng">
                <a:solidFill>
                  <a:schemeClr val="dk1"/>
                </a:solidFill>
                <a:latin typeface="Times New Roman"/>
                <a:ea typeface="Times New Roman"/>
                <a:cs typeface="Times New Roman"/>
                <a:sym typeface="Times New Roman"/>
              </a:rPr>
              <a:t>emisión, denegación, cancelación, suspensión y actos análogos relativos a las licencias federativas</a:t>
            </a:r>
            <a:r>
              <a:rPr lang="es" sz="7200">
                <a:solidFill>
                  <a:schemeClr val="dk1"/>
                </a:solidFill>
                <a:latin typeface="Times New Roman"/>
                <a:ea typeface="Times New Roman"/>
                <a:cs typeface="Times New Roman"/>
                <a:sym typeface="Times New Roman"/>
              </a:rPr>
              <a:t>.</a:t>
            </a:r>
            <a:endParaRPr sz="72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7200">
                <a:solidFill>
                  <a:schemeClr val="dk1"/>
                </a:solidFill>
                <a:latin typeface="Times New Roman"/>
                <a:ea typeface="Times New Roman"/>
                <a:cs typeface="Times New Roman"/>
                <a:sym typeface="Times New Roman"/>
              </a:rPr>
              <a:t>c) El </a:t>
            </a:r>
            <a:r>
              <a:rPr lang="es" sz="7200" u="sng">
                <a:solidFill>
                  <a:schemeClr val="dk1"/>
                </a:solidFill>
                <a:latin typeface="Times New Roman"/>
                <a:ea typeface="Times New Roman"/>
                <a:cs typeface="Times New Roman"/>
                <a:sym typeface="Times New Roman"/>
              </a:rPr>
              <a:t>control de los procesos electorales</a:t>
            </a:r>
            <a:r>
              <a:rPr lang="es" sz="7200">
                <a:solidFill>
                  <a:schemeClr val="dk1"/>
                </a:solidFill>
                <a:latin typeface="Times New Roman"/>
                <a:ea typeface="Times New Roman"/>
                <a:cs typeface="Times New Roman"/>
                <a:sym typeface="Times New Roman"/>
              </a:rPr>
              <a:t> federativos.</a:t>
            </a:r>
            <a:endParaRPr sz="72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7200">
                <a:solidFill>
                  <a:schemeClr val="dk1"/>
                </a:solidFill>
                <a:latin typeface="Times New Roman"/>
                <a:ea typeface="Times New Roman"/>
                <a:cs typeface="Times New Roman"/>
                <a:sym typeface="Times New Roman"/>
              </a:rPr>
              <a:t>d) El </a:t>
            </a:r>
            <a:r>
              <a:rPr lang="es" sz="7200" u="sng">
                <a:solidFill>
                  <a:schemeClr val="dk1"/>
                </a:solidFill>
                <a:latin typeface="Times New Roman"/>
                <a:ea typeface="Times New Roman"/>
                <a:cs typeface="Times New Roman"/>
                <a:sym typeface="Times New Roman"/>
              </a:rPr>
              <a:t>ejercicio de la potestad disciplinaria deportiva</a:t>
            </a:r>
            <a:r>
              <a:rPr lang="es" sz="7200">
                <a:solidFill>
                  <a:schemeClr val="dk1"/>
                </a:solidFill>
                <a:latin typeface="Times New Roman"/>
                <a:ea typeface="Times New Roman"/>
                <a:cs typeface="Times New Roman"/>
                <a:sym typeface="Times New Roman"/>
              </a:rPr>
              <a:t>.</a:t>
            </a:r>
            <a:endParaRPr sz="72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7200">
                <a:solidFill>
                  <a:schemeClr val="dk1"/>
                </a:solidFill>
                <a:latin typeface="Times New Roman"/>
                <a:ea typeface="Times New Roman"/>
                <a:cs typeface="Times New Roman"/>
                <a:sym typeface="Times New Roman"/>
              </a:rPr>
              <a:t>e) La </a:t>
            </a:r>
            <a:r>
              <a:rPr lang="es" sz="7200" u="sng">
                <a:solidFill>
                  <a:schemeClr val="dk1"/>
                </a:solidFill>
                <a:latin typeface="Times New Roman"/>
                <a:ea typeface="Times New Roman"/>
                <a:cs typeface="Times New Roman"/>
                <a:sym typeface="Times New Roman"/>
              </a:rPr>
              <a:t>ejecución de las resoluciones del Comité Vasco de Justicia Deportiva</a:t>
            </a:r>
            <a:r>
              <a:rPr lang="es" sz="7200">
                <a:solidFill>
                  <a:schemeClr val="dk1"/>
                </a:solidFill>
                <a:latin typeface="Times New Roman"/>
                <a:ea typeface="Times New Roman"/>
                <a:cs typeface="Times New Roman"/>
                <a:sym typeface="Times New Roman"/>
              </a:rPr>
              <a:t>.</a:t>
            </a:r>
            <a:endParaRPr sz="72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endParaRPr sz="7200">
              <a:solidFill>
                <a:schemeClr val="dk1"/>
              </a:solidFill>
              <a:latin typeface="Times New Roman"/>
              <a:ea typeface="Times New Roman"/>
              <a:cs typeface="Times New Roman"/>
              <a:sym typeface="Times New Roman"/>
            </a:endParaRPr>
          </a:p>
          <a:p>
            <a:pPr marL="0" lvl="0" indent="0" algn="l" rtl="0">
              <a:spcBef>
                <a:spcPts val="1200"/>
              </a:spcBef>
              <a:spcAft>
                <a:spcPts val="0"/>
              </a:spcAft>
              <a:buClr>
                <a:schemeClr val="dk1"/>
              </a:buClr>
              <a:buSzPct val="61111"/>
              <a:buFont typeface="Arial"/>
              <a:buNone/>
            </a:pPr>
            <a:endParaRPr/>
          </a:p>
          <a:p>
            <a:pPr marL="0" lvl="0" indent="0" algn="l" rtl="0">
              <a:spcBef>
                <a:spcPts val="1200"/>
              </a:spcBef>
              <a:spcAft>
                <a:spcPts val="1200"/>
              </a:spcAft>
              <a:buNone/>
            </a:pPr>
            <a:endParaRPr/>
          </a:p>
        </p:txBody>
      </p:sp>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5"/>
          <p:cNvSpPr txBox="1">
            <a:spLocks noGrp="1"/>
          </p:cNvSpPr>
          <p:nvPr>
            <p:ph type="body" idx="1"/>
          </p:nvPr>
        </p:nvSpPr>
        <p:spPr>
          <a:xfrm>
            <a:off x="311700" y="476250"/>
            <a:ext cx="8520600" cy="4092600"/>
          </a:xfrm>
          <a:prstGeom prst="rect">
            <a:avLst/>
          </a:prstGeom>
        </p:spPr>
        <p:txBody>
          <a:bodyPr spcFirstLastPara="1" wrap="square" lIns="91425" tIns="91425" rIns="91425" bIns="91425" anchor="t" anchorCtr="0">
            <a:normAutofit fontScale="32500" lnSpcReduction="20000"/>
          </a:bodyPr>
          <a:lstStyle/>
          <a:p>
            <a:pPr marL="0" lvl="0" indent="0" algn="just" rtl="0">
              <a:spcBef>
                <a:spcPts val="0"/>
              </a:spcBef>
              <a:spcAft>
                <a:spcPts val="0"/>
              </a:spcAft>
              <a:buNone/>
            </a:pPr>
            <a:r>
              <a:rPr lang="es" sz="7200">
                <a:solidFill>
                  <a:schemeClr val="dk1"/>
                </a:solidFill>
                <a:latin typeface="Times New Roman"/>
                <a:ea typeface="Times New Roman"/>
                <a:cs typeface="Times New Roman"/>
                <a:sym typeface="Times New Roman"/>
              </a:rPr>
              <a:t>f) La </a:t>
            </a:r>
            <a:r>
              <a:rPr lang="es" sz="7200" u="sng">
                <a:solidFill>
                  <a:schemeClr val="dk1"/>
                </a:solidFill>
                <a:latin typeface="Times New Roman"/>
                <a:ea typeface="Times New Roman"/>
                <a:cs typeface="Times New Roman"/>
                <a:sym typeface="Times New Roman"/>
              </a:rPr>
              <a:t>participación y colaboración con la Administración pública en el desarrollo de sus programas deportivos</a:t>
            </a:r>
            <a:r>
              <a:rPr lang="es" sz="7200">
                <a:solidFill>
                  <a:schemeClr val="dk1"/>
                </a:solidFill>
                <a:latin typeface="Times New Roman"/>
                <a:ea typeface="Times New Roman"/>
                <a:cs typeface="Times New Roman"/>
                <a:sym typeface="Times New Roman"/>
              </a:rPr>
              <a:t>, en especial en los programas dirigidos a deportistas de alto nivel, en los programas para deportistas promesas y en los programas de actividad física y deporte en edad escolar.</a:t>
            </a:r>
            <a:endParaRPr sz="7200">
              <a:solidFill>
                <a:schemeClr val="dk1"/>
              </a:solidFill>
              <a:latin typeface="Times New Roman"/>
              <a:ea typeface="Times New Roman"/>
              <a:cs typeface="Times New Roman"/>
              <a:sym typeface="Times New Roman"/>
            </a:endParaRPr>
          </a:p>
          <a:p>
            <a:pPr marL="0" lvl="0" indent="0" algn="just" rtl="0">
              <a:spcBef>
                <a:spcPts val="1200"/>
              </a:spcBef>
              <a:spcAft>
                <a:spcPts val="0"/>
              </a:spcAft>
              <a:buNone/>
            </a:pPr>
            <a:r>
              <a:rPr lang="es" sz="7200">
                <a:solidFill>
                  <a:schemeClr val="dk1"/>
                </a:solidFill>
                <a:latin typeface="Times New Roman"/>
                <a:ea typeface="Times New Roman"/>
                <a:cs typeface="Times New Roman"/>
                <a:sym typeface="Times New Roman"/>
              </a:rPr>
              <a:t>g) La </a:t>
            </a:r>
            <a:r>
              <a:rPr lang="es" sz="7200" u="sng">
                <a:solidFill>
                  <a:schemeClr val="dk1"/>
                </a:solidFill>
                <a:latin typeface="Times New Roman"/>
                <a:ea typeface="Times New Roman"/>
                <a:cs typeface="Times New Roman"/>
                <a:sym typeface="Times New Roman"/>
              </a:rPr>
              <a:t>aprobación de sus estatutos</a:t>
            </a:r>
            <a:r>
              <a:rPr lang="es" sz="7200">
                <a:solidFill>
                  <a:schemeClr val="dk1"/>
                </a:solidFill>
                <a:latin typeface="Times New Roman"/>
                <a:ea typeface="Times New Roman"/>
                <a:cs typeface="Times New Roman"/>
                <a:sym typeface="Times New Roman"/>
              </a:rPr>
              <a:t> y de aquellos reglamentos que se definan en las disposiciones de desarrollo de esta ley.</a:t>
            </a:r>
            <a:endParaRPr sz="7200">
              <a:solidFill>
                <a:schemeClr val="dk1"/>
              </a:solidFill>
              <a:latin typeface="Times New Roman"/>
              <a:ea typeface="Times New Roman"/>
              <a:cs typeface="Times New Roman"/>
              <a:sym typeface="Times New Roman"/>
            </a:endParaRPr>
          </a:p>
          <a:p>
            <a:pPr marL="0" lvl="0" indent="0" algn="just" rtl="0">
              <a:spcBef>
                <a:spcPts val="1200"/>
              </a:spcBef>
              <a:spcAft>
                <a:spcPts val="0"/>
              </a:spcAft>
              <a:buNone/>
            </a:pPr>
            <a:r>
              <a:rPr lang="es" sz="7200">
                <a:solidFill>
                  <a:schemeClr val="dk1"/>
                </a:solidFill>
                <a:latin typeface="Times New Roman"/>
                <a:ea typeface="Times New Roman"/>
                <a:cs typeface="Times New Roman"/>
                <a:sym typeface="Times New Roman"/>
              </a:rPr>
              <a:t>h) La </a:t>
            </a:r>
            <a:r>
              <a:rPr lang="es" sz="7200" u="sng">
                <a:solidFill>
                  <a:schemeClr val="dk1"/>
                </a:solidFill>
                <a:latin typeface="Times New Roman"/>
                <a:ea typeface="Times New Roman"/>
                <a:cs typeface="Times New Roman"/>
                <a:sym typeface="Times New Roman"/>
              </a:rPr>
              <a:t>ordenación de la representación del deporte vasco</a:t>
            </a:r>
            <a:r>
              <a:rPr lang="es" sz="7200">
                <a:solidFill>
                  <a:schemeClr val="dk1"/>
                </a:solidFill>
                <a:latin typeface="Times New Roman"/>
                <a:ea typeface="Times New Roman"/>
                <a:cs typeface="Times New Roman"/>
                <a:sym typeface="Times New Roman"/>
              </a:rPr>
              <a:t> en las competiciones estatales e internacionales.</a:t>
            </a:r>
            <a:endParaRPr sz="7200">
              <a:solidFill>
                <a:schemeClr val="dk1"/>
              </a:solidFill>
              <a:latin typeface="Times New Roman"/>
              <a:ea typeface="Times New Roman"/>
              <a:cs typeface="Times New Roman"/>
              <a:sym typeface="Times New Roman"/>
            </a:endParaRPr>
          </a:p>
          <a:p>
            <a:pPr marL="0" lvl="0" indent="0" algn="just" rtl="0">
              <a:spcBef>
                <a:spcPts val="1200"/>
              </a:spcBef>
              <a:spcAft>
                <a:spcPts val="0"/>
              </a:spcAft>
              <a:buNone/>
            </a:pPr>
            <a:r>
              <a:rPr lang="es" sz="7200">
                <a:solidFill>
                  <a:schemeClr val="dk1"/>
                </a:solidFill>
                <a:latin typeface="Times New Roman"/>
                <a:ea typeface="Times New Roman"/>
                <a:cs typeface="Times New Roman"/>
                <a:sym typeface="Times New Roman"/>
              </a:rPr>
              <a:t>i) </a:t>
            </a:r>
            <a:r>
              <a:rPr lang="es" sz="7200" u="sng">
                <a:solidFill>
                  <a:schemeClr val="dk1"/>
                </a:solidFill>
                <a:latin typeface="Times New Roman"/>
                <a:ea typeface="Times New Roman"/>
                <a:cs typeface="Times New Roman"/>
                <a:sym typeface="Times New Roman"/>
              </a:rPr>
              <a:t>Cualesquiera otras funciones públicas</a:t>
            </a:r>
            <a:r>
              <a:rPr lang="es" sz="7200">
                <a:solidFill>
                  <a:schemeClr val="dk1"/>
                </a:solidFill>
                <a:latin typeface="Times New Roman"/>
                <a:ea typeface="Times New Roman"/>
                <a:cs typeface="Times New Roman"/>
                <a:sym typeface="Times New Roman"/>
              </a:rPr>
              <a:t> que puedan ser objeto de delegación por vía</a:t>
            </a:r>
            <a:endParaRPr sz="7200">
              <a:solidFill>
                <a:schemeClr val="dk1"/>
              </a:solidFill>
              <a:latin typeface="Times New Roman"/>
              <a:ea typeface="Times New Roman"/>
              <a:cs typeface="Times New Roman"/>
              <a:sym typeface="Times New Roman"/>
            </a:endParaRPr>
          </a:p>
          <a:p>
            <a:pPr marL="0" lvl="0" indent="0" algn="just" rtl="0">
              <a:spcBef>
                <a:spcPts val="1200"/>
              </a:spcBef>
              <a:spcAft>
                <a:spcPts val="0"/>
              </a:spcAft>
              <a:buNone/>
            </a:pPr>
            <a:r>
              <a:rPr lang="es" sz="7200">
                <a:solidFill>
                  <a:schemeClr val="dk1"/>
                </a:solidFill>
                <a:latin typeface="Times New Roman"/>
                <a:ea typeface="Times New Roman"/>
                <a:cs typeface="Times New Roman"/>
                <a:sym typeface="Times New Roman"/>
              </a:rPr>
              <a:t>reglamentaria.</a:t>
            </a:r>
            <a:endParaRPr sz="7200">
              <a:solidFill>
                <a:schemeClr val="dk1"/>
              </a:solidFill>
              <a:latin typeface="Times New Roman"/>
              <a:ea typeface="Times New Roman"/>
              <a:cs typeface="Times New Roman"/>
              <a:sym typeface="Times New Roman"/>
            </a:endParaRPr>
          </a:p>
          <a:p>
            <a:pPr marL="0" lvl="0" indent="0" algn="just" rtl="0">
              <a:spcBef>
                <a:spcPts val="1200"/>
              </a:spcBef>
              <a:spcAft>
                <a:spcPts val="1200"/>
              </a:spcAft>
              <a:buClr>
                <a:schemeClr val="dk1"/>
              </a:buClr>
              <a:buSzPts val="275"/>
              <a:buFont typeface="Arial"/>
              <a:buNone/>
            </a:pPr>
            <a:endParaRPr sz="7200">
              <a:solidFill>
                <a:schemeClr val="dk1"/>
              </a:solidFill>
              <a:latin typeface="Times New Roman"/>
              <a:ea typeface="Times New Roman"/>
              <a:cs typeface="Times New Roman"/>
              <a:sym typeface="Times New Roman"/>
            </a:endParaRPr>
          </a:p>
        </p:txBody>
      </p:sp>
    </p:spTree>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6"/>
          <p:cNvSpPr txBox="1">
            <a:spLocks noGrp="1"/>
          </p:cNvSpPr>
          <p:nvPr>
            <p:ph type="body" idx="1"/>
          </p:nvPr>
        </p:nvSpPr>
        <p:spPr>
          <a:xfrm>
            <a:off x="311700" y="598725"/>
            <a:ext cx="8520600" cy="3970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Tiene </a:t>
            </a:r>
            <a:r>
              <a:rPr lang="es" b="1" u="sng">
                <a:solidFill>
                  <a:schemeClr val="dk1"/>
                </a:solidFill>
                <a:latin typeface="Times New Roman"/>
                <a:ea typeface="Times New Roman"/>
                <a:cs typeface="Times New Roman"/>
                <a:sym typeface="Times New Roman"/>
              </a:rPr>
              <a:t>naturaleza privada</a:t>
            </a:r>
            <a:r>
              <a:rPr lang="es">
                <a:solidFill>
                  <a:schemeClr val="dk1"/>
                </a:solidFill>
                <a:latin typeface="Times New Roman"/>
                <a:ea typeface="Times New Roman"/>
                <a:cs typeface="Times New Roman"/>
                <a:sym typeface="Times New Roman"/>
              </a:rPr>
              <a:t>, en todo caso, la siguiente actividad federativa:</a:t>
            </a:r>
            <a:endParaRPr>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a) Los acuerdos y medidas que puedan adoptar los órganos federativos en relación con la organización de la federación.</a:t>
            </a:r>
            <a:endParaRPr>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b) Las cuestiones relativas a la organización de la competición, inscripciones, descensos, ascensos y demás vicisitudes derivadas de aquellas, salvo los asuntos disciplinarios.</a:t>
            </a:r>
            <a:endParaRPr>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c) Los conflictos que puedan surgir en relación con el funcionamiento organizativo interno de la federación, sin perjuicio de lo previsto sobre el control de los procesos electorales.</a:t>
            </a:r>
            <a:endParaRPr>
              <a:solidFill>
                <a:schemeClr val="dk1"/>
              </a:solidFill>
              <a:latin typeface="Times New Roman"/>
              <a:ea typeface="Times New Roman"/>
              <a:cs typeface="Times New Roman"/>
              <a:sym typeface="Times New Roman"/>
            </a:endParaRPr>
          </a:p>
          <a:p>
            <a:pPr marL="0" lvl="0" indent="0" algn="just" rtl="0">
              <a:spcBef>
                <a:spcPts val="1200"/>
              </a:spcBef>
              <a:spcAft>
                <a:spcPts val="0"/>
              </a:spcAft>
              <a:buNone/>
            </a:pPr>
            <a:r>
              <a:rPr lang="es">
                <a:solidFill>
                  <a:schemeClr val="dk1"/>
                </a:solidFill>
                <a:latin typeface="Times New Roman"/>
                <a:ea typeface="Times New Roman"/>
                <a:cs typeface="Times New Roman"/>
                <a:sym typeface="Times New Roman"/>
              </a:rPr>
              <a:t>d) Los conflictos que puedan surgir en relación con la explotación económica de las competiciones deportivas de toda índole.</a:t>
            </a:r>
            <a:endParaRPr>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e) Los convenios y contratos que realicen las federaciones con personas físicas y jurídicas en relación con la organización material de las competiciones.</a:t>
            </a:r>
            <a:endParaRPr>
              <a:solidFill>
                <a:schemeClr val="dk1"/>
              </a:solidFill>
              <a:latin typeface="Times New Roman"/>
              <a:ea typeface="Times New Roman"/>
              <a:cs typeface="Times New Roman"/>
              <a:sym typeface="Times New Roman"/>
            </a:endParaRPr>
          </a:p>
          <a:p>
            <a:pPr marL="0" lvl="0" indent="0" algn="l" rtl="0">
              <a:spcBef>
                <a:spcPts val="1200"/>
              </a:spcBef>
              <a:spcAft>
                <a:spcPts val="1200"/>
              </a:spcAft>
              <a:buNone/>
            </a:pPr>
            <a:endParaRPr/>
          </a:p>
        </p:txBody>
      </p:sp>
    </p:spTree>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7"/>
          <p:cNvSpPr txBox="1">
            <a:spLocks noGrp="1"/>
          </p:cNvSpPr>
          <p:nvPr>
            <p:ph type="body" idx="1"/>
          </p:nvPr>
        </p:nvSpPr>
        <p:spPr>
          <a:xfrm>
            <a:off x="311700" y="571500"/>
            <a:ext cx="8520600" cy="39975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Clr>
                <a:schemeClr val="dk1"/>
              </a:buClr>
              <a:buSzPts val="1100"/>
              <a:buFont typeface="Arial"/>
              <a:buNone/>
            </a:pPr>
            <a:r>
              <a:rPr lang="es" b="1" u="sng">
                <a:solidFill>
                  <a:schemeClr val="dk1"/>
                </a:solidFill>
                <a:latin typeface="Times New Roman"/>
                <a:ea typeface="Times New Roman"/>
                <a:cs typeface="Times New Roman"/>
                <a:sym typeface="Times New Roman"/>
              </a:rPr>
              <a:t>Integración de las federaciones vascas en federaciones de ámbito territorial superior.</a:t>
            </a:r>
            <a:endParaRPr b="1" u="sng">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7200" lvl="0" indent="-342900" algn="just" rtl="0">
              <a:spcBef>
                <a:spcPts val="120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Las federaciones vascas podrán integrarse en las correspondientes federaciones deportivas de ámbito superior. En cualquier caso, y al objeto de garantizar dicha participación, siempre se respetará el derecho de las personas físicas o jurídicas federadas en el País Vasco a integrarse voluntariamente en dichas federaciones deportivas de ámbito territorial superior en el supuesto de que las federaciones vascas acuerden la no integración en dichas federaciones.</a:t>
            </a:r>
            <a:endParaRPr>
              <a:solidFill>
                <a:schemeClr val="dk1"/>
              </a:solidFill>
              <a:latin typeface="Times New Roman"/>
              <a:ea typeface="Times New Roman"/>
              <a:cs typeface="Times New Roman"/>
              <a:sym typeface="Times New Roman"/>
            </a:endParaRPr>
          </a:p>
          <a:p>
            <a:pPr marL="0" lvl="0" indent="0" algn="l" rtl="0">
              <a:spcBef>
                <a:spcPts val="1200"/>
              </a:spcBef>
              <a:spcAft>
                <a:spcPts val="1200"/>
              </a:spcAft>
              <a:buNone/>
            </a:pPr>
            <a:endParaRPr/>
          </a:p>
        </p:txBody>
      </p:sp>
    </p:spTree>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8"/>
          <p:cNvSpPr txBox="1">
            <a:spLocks noGrp="1"/>
          </p:cNvSpPr>
          <p:nvPr>
            <p:ph type="body" idx="1"/>
          </p:nvPr>
        </p:nvSpPr>
        <p:spPr>
          <a:xfrm>
            <a:off x="311700" y="394600"/>
            <a:ext cx="8520600" cy="4476900"/>
          </a:xfrm>
          <a:prstGeom prst="rect">
            <a:avLst/>
          </a:prstGeom>
        </p:spPr>
        <p:txBody>
          <a:bodyPr spcFirstLastPara="1" wrap="square" lIns="91425" tIns="91425" rIns="91425" bIns="91425" anchor="t" anchorCtr="0">
            <a:normAutofit fontScale="25000" lnSpcReduction="20000"/>
          </a:bodyPr>
          <a:lstStyle/>
          <a:p>
            <a:pPr marL="0" lvl="0" indent="0" algn="just" rtl="0">
              <a:spcBef>
                <a:spcPts val="0"/>
              </a:spcBef>
              <a:spcAft>
                <a:spcPts val="0"/>
              </a:spcAft>
              <a:buNone/>
            </a:pPr>
            <a:r>
              <a:rPr lang="es" sz="6400">
                <a:solidFill>
                  <a:schemeClr val="dk1"/>
                </a:solidFill>
                <a:latin typeface="Times New Roman"/>
                <a:ea typeface="Times New Roman"/>
                <a:cs typeface="Times New Roman"/>
                <a:sym typeface="Times New Roman"/>
              </a:rPr>
              <a:t>Las federaciones deportivas deberán aprobar un </a:t>
            </a:r>
            <a:r>
              <a:rPr lang="es" sz="6400" b="1" u="sng">
                <a:solidFill>
                  <a:schemeClr val="dk1"/>
                </a:solidFill>
                <a:latin typeface="Times New Roman"/>
                <a:ea typeface="Times New Roman"/>
                <a:cs typeface="Times New Roman"/>
                <a:sym typeface="Times New Roman"/>
              </a:rPr>
              <a:t>código de buena gobernanza</a:t>
            </a:r>
            <a:r>
              <a:rPr lang="es" sz="6400">
                <a:solidFill>
                  <a:schemeClr val="dk1"/>
                </a:solidFill>
                <a:latin typeface="Times New Roman"/>
                <a:ea typeface="Times New Roman"/>
                <a:cs typeface="Times New Roman"/>
                <a:sym typeface="Times New Roman"/>
              </a:rPr>
              <a:t> en el que se recojan los valores de </a:t>
            </a:r>
            <a:r>
              <a:rPr lang="es" sz="6400" u="sng">
                <a:solidFill>
                  <a:schemeClr val="dk1"/>
                </a:solidFill>
                <a:latin typeface="Times New Roman"/>
                <a:ea typeface="Times New Roman"/>
                <a:cs typeface="Times New Roman"/>
                <a:sym typeface="Times New Roman"/>
              </a:rPr>
              <a:t>integridad, transparencia, igualdad, equidad, inclusión social</a:t>
            </a:r>
            <a:r>
              <a:rPr lang="es" sz="6400">
                <a:solidFill>
                  <a:schemeClr val="dk1"/>
                </a:solidFill>
                <a:latin typeface="Times New Roman"/>
                <a:ea typeface="Times New Roman"/>
                <a:cs typeface="Times New Roman"/>
                <a:sym typeface="Times New Roman"/>
              </a:rPr>
              <a:t> y cualesquiera otros valores comúnmente vinculados al concepto de buena gobernanza. Tal código especialmente deberá:</a:t>
            </a:r>
            <a:endParaRPr sz="64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6400">
                <a:solidFill>
                  <a:schemeClr val="dk1"/>
                </a:solidFill>
                <a:latin typeface="Times New Roman"/>
                <a:ea typeface="Times New Roman"/>
                <a:cs typeface="Times New Roman"/>
                <a:sym typeface="Times New Roman"/>
              </a:rPr>
              <a:t>a) Recoger aquellas reglas que afectan a la gestión y control de todas las transacciones económicas que efectúen, independientemente de que las citadas federaciones estén financiadas o no mayoritariamente con ayudas públicas.</a:t>
            </a:r>
            <a:endParaRPr sz="64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6400">
                <a:solidFill>
                  <a:schemeClr val="dk1"/>
                </a:solidFill>
                <a:latin typeface="Times New Roman"/>
                <a:ea typeface="Times New Roman"/>
                <a:cs typeface="Times New Roman"/>
                <a:sym typeface="Times New Roman"/>
              </a:rPr>
              <a:t>b) Establecer los criterios para mejorar las actuaciones en materia de composición y funcionamiento de los órganos federativos.</a:t>
            </a:r>
            <a:endParaRPr sz="64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6400">
                <a:solidFill>
                  <a:schemeClr val="dk1"/>
                </a:solidFill>
                <a:latin typeface="Times New Roman"/>
                <a:ea typeface="Times New Roman"/>
                <a:cs typeface="Times New Roman"/>
                <a:sym typeface="Times New Roman"/>
              </a:rPr>
              <a:t>c) Prever e identificar los conflictos de intereses.</a:t>
            </a:r>
            <a:endParaRPr sz="64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6400">
                <a:solidFill>
                  <a:schemeClr val="dk1"/>
                </a:solidFill>
                <a:latin typeface="Times New Roman"/>
                <a:ea typeface="Times New Roman"/>
                <a:cs typeface="Times New Roman"/>
                <a:sym typeface="Times New Roman"/>
              </a:rPr>
              <a:t>d) Prevenir los ilícitos de cualquier clase.</a:t>
            </a:r>
            <a:endParaRPr sz="64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6400">
                <a:solidFill>
                  <a:schemeClr val="dk1"/>
                </a:solidFill>
                <a:latin typeface="Times New Roman"/>
                <a:ea typeface="Times New Roman"/>
                <a:cs typeface="Times New Roman"/>
                <a:sym typeface="Times New Roman"/>
              </a:rPr>
              <a:t>e) Establecer una estructura transparente y organizada en el desarrollo de la actividad.</a:t>
            </a:r>
            <a:endParaRPr sz="6400">
              <a:solidFill>
                <a:schemeClr val="dk1"/>
              </a:solidFill>
              <a:latin typeface="Times New Roman"/>
              <a:ea typeface="Times New Roman"/>
              <a:cs typeface="Times New Roman"/>
              <a:sym typeface="Times New Roman"/>
            </a:endParaRPr>
          </a:p>
          <a:p>
            <a:pPr marL="0" lvl="0" indent="0" algn="just" rtl="0">
              <a:spcBef>
                <a:spcPts val="1200"/>
              </a:spcBef>
              <a:spcAft>
                <a:spcPts val="0"/>
              </a:spcAft>
              <a:buNone/>
            </a:pPr>
            <a:r>
              <a:rPr lang="es" sz="6400">
                <a:solidFill>
                  <a:schemeClr val="dk1"/>
                </a:solidFill>
                <a:latin typeface="Times New Roman"/>
                <a:ea typeface="Times New Roman"/>
                <a:cs typeface="Times New Roman"/>
                <a:sym typeface="Times New Roman"/>
              </a:rPr>
              <a:t>f) Incorporar la perspectiva de género.</a:t>
            </a:r>
            <a:endParaRPr sz="64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6400">
                <a:solidFill>
                  <a:schemeClr val="dk1"/>
                </a:solidFill>
                <a:latin typeface="Times New Roman"/>
                <a:ea typeface="Times New Roman"/>
                <a:cs typeface="Times New Roman"/>
                <a:sym typeface="Times New Roman"/>
              </a:rPr>
              <a:t>g) Incorporar estructuras y programas específicos al deporte adaptado.</a:t>
            </a:r>
            <a:endParaRPr sz="6400">
              <a:solidFill>
                <a:schemeClr val="dk1"/>
              </a:solidFill>
              <a:latin typeface="Times New Roman"/>
              <a:ea typeface="Times New Roman"/>
              <a:cs typeface="Times New Roman"/>
              <a:sym typeface="Times New Roman"/>
            </a:endParaRPr>
          </a:p>
          <a:p>
            <a:pPr marL="0" lvl="0" indent="0" algn="just" rtl="0">
              <a:spcBef>
                <a:spcPts val="1200"/>
              </a:spcBef>
              <a:spcAft>
                <a:spcPts val="1200"/>
              </a:spcAft>
              <a:buNone/>
            </a:pPr>
            <a:endParaRPr sz="7200">
              <a:solidFill>
                <a:schemeClr val="dk1"/>
              </a:solidFill>
              <a:latin typeface="Times New Roman"/>
              <a:ea typeface="Times New Roman"/>
              <a:cs typeface="Times New Roman"/>
              <a:sym typeface="Times New Roman"/>
            </a:endParaRPr>
          </a:p>
        </p:txBody>
      </p:sp>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9"/>
          <p:cNvSpPr txBox="1">
            <a:spLocks noGrp="1"/>
          </p:cNvSpPr>
          <p:nvPr>
            <p:ph type="body" idx="1"/>
          </p:nvPr>
        </p:nvSpPr>
        <p:spPr>
          <a:xfrm>
            <a:off x="311700" y="285750"/>
            <a:ext cx="8520600" cy="4283100"/>
          </a:xfrm>
          <a:prstGeom prst="rect">
            <a:avLst/>
          </a:prstGeom>
        </p:spPr>
        <p:txBody>
          <a:bodyPr spcFirstLastPara="1" wrap="square" lIns="91425" tIns="91425" rIns="91425" bIns="91425" anchor="t" anchorCtr="0">
            <a:normAutofit fontScale="25000" lnSpcReduction="20000"/>
          </a:bodyPr>
          <a:lstStyle/>
          <a:p>
            <a:pPr marL="0" lvl="0" indent="0" algn="just" rtl="0">
              <a:spcBef>
                <a:spcPts val="0"/>
              </a:spcBef>
              <a:spcAft>
                <a:spcPts val="0"/>
              </a:spcAft>
              <a:buClr>
                <a:schemeClr val="dk1"/>
              </a:buClr>
              <a:buSzPts val="275"/>
              <a:buFont typeface="Arial"/>
              <a:buNone/>
            </a:pPr>
            <a:r>
              <a:rPr lang="es" sz="7200">
                <a:solidFill>
                  <a:schemeClr val="dk1"/>
                </a:solidFill>
                <a:latin typeface="Times New Roman"/>
                <a:ea typeface="Times New Roman"/>
                <a:cs typeface="Times New Roman"/>
                <a:sym typeface="Times New Roman"/>
              </a:rPr>
              <a:t>En el código de buena gobernanza se regularán los siguientes </a:t>
            </a:r>
            <a:r>
              <a:rPr lang="es" sz="7200" b="1" u="sng">
                <a:solidFill>
                  <a:schemeClr val="dk1"/>
                </a:solidFill>
                <a:latin typeface="Times New Roman"/>
                <a:ea typeface="Times New Roman"/>
                <a:cs typeface="Times New Roman"/>
                <a:sym typeface="Times New Roman"/>
              </a:rPr>
              <a:t>contenidos mínimos</a:t>
            </a:r>
            <a:r>
              <a:rPr lang="es" sz="7200">
                <a:solidFill>
                  <a:schemeClr val="dk1"/>
                </a:solidFill>
                <a:latin typeface="Times New Roman"/>
                <a:ea typeface="Times New Roman"/>
                <a:cs typeface="Times New Roman"/>
                <a:sym typeface="Times New Roman"/>
              </a:rPr>
              <a:t>:</a:t>
            </a:r>
            <a:endParaRPr sz="72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endParaRPr sz="72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7200">
                <a:solidFill>
                  <a:schemeClr val="dk1"/>
                </a:solidFill>
                <a:latin typeface="Times New Roman"/>
                <a:ea typeface="Times New Roman"/>
                <a:cs typeface="Times New Roman"/>
                <a:sym typeface="Times New Roman"/>
              </a:rPr>
              <a:t>a) Mantenimiento en secreto de cuantos datos o informaciones se reciban por el desempeño de un cargo en la federación, no pudiendo utilizarlos en beneficio propio o de terceras personas o entidades vinculadas.</a:t>
            </a:r>
            <a:endParaRPr sz="72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7200">
                <a:solidFill>
                  <a:schemeClr val="dk1"/>
                </a:solidFill>
                <a:latin typeface="Times New Roman"/>
                <a:ea typeface="Times New Roman"/>
                <a:cs typeface="Times New Roman"/>
                <a:sym typeface="Times New Roman"/>
              </a:rPr>
              <a:t>b) Prohibición de uso indebido del patrimonio federativo y de valerse de una determinada posición federativa para obtener ventajas patrimoniales.</a:t>
            </a:r>
            <a:endParaRPr sz="72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7200">
                <a:solidFill>
                  <a:schemeClr val="dk1"/>
                </a:solidFill>
                <a:latin typeface="Times New Roman"/>
                <a:ea typeface="Times New Roman"/>
                <a:cs typeface="Times New Roman"/>
                <a:sym typeface="Times New Roman"/>
              </a:rPr>
              <a:t>c) Prohibición de aprovechamiento personal de las oportunidades de negocio que se conozcan por su condición de miembro de la federación.</a:t>
            </a:r>
            <a:endParaRPr sz="72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7200">
                <a:solidFill>
                  <a:schemeClr val="dk1"/>
                </a:solidFill>
                <a:latin typeface="Times New Roman"/>
                <a:ea typeface="Times New Roman"/>
                <a:cs typeface="Times New Roman"/>
                <a:sym typeface="Times New Roman"/>
              </a:rPr>
              <a:t>d) Deber de oposición a los acuerdos contrarios a la ley, a los estatutos y reglamentos o al interés federativo.</a:t>
            </a:r>
            <a:endParaRPr sz="72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7200">
                <a:solidFill>
                  <a:schemeClr val="dk1"/>
                </a:solidFill>
                <a:latin typeface="Times New Roman"/>
                <a:ea typeface="Times New Roman"/>
                <a:cs typeface="Times New Roman"/>
                <a:sym typeface="Times New Roman"/>
              </a:rPr>
              <a:t>e) Puesta a disposición de las miembros y los miembros de la federación de los apuntes contables correspondientes, siempre que ello sea requerido por el conducto reglamentario establecido.</a:t>
            </a:r>
            <a:endParaRPr sz="7200">
              <a:solidFill>
                <a:schemeClr val="dk1"/>
              </a:solidFill>
              <a:latin typeface="Times New Roman"/>
              <a:ea typeface="Times New Roman"/>
              <a:cs typeface="Times New Roman"/>
              <a:sym typeface="Times New Roman"/>
            </a:endParaRPr>
          </a:p>
          <a:p>
            <a:pPr marL="0" lvl="0" indent="0" algn="l" rtl="0">
              <a:spcBef>
                <a:spcPts val="1200"/>
              </a:spcBef>
              <a:spcAft>
                <a:spcPts val="1200"/>
              </a:spcAft>
              <a:buNone/>
            </a:pPr>
            <a:endParaRPr/>
          </a:p>
        </p:txBody>
      </p:sp>
    </p:spTree>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40"/>
          <p:cNvSpPr txBox="1">
            <a:spLocks noGrp="1"/>
          </p:cNvSpPr>
          <p:nvPr>
            <p:ph type="body" idx="1"/>
          </p:nvPr>
        </p:nvSpPr>
        <p:spPr>
          <a:xfrm>
            <a:off x="311700" y="190500"/>
            <a:ext cx="8520600" cy="4378500"/>
          </a:xfrm>
          <a:prstGeom prst="rect">
            <a:avLst/>
          </a:prstGeom>
        </p:spPr>
        <p:txBody>
          <a:bodyPr spcFirstLastPara="1" wrap="square" lIns="91425" tIns="91425" rIns="91425" bIns="91425" anchor="t" anchorCtr="0">
            <a:normAutofit fontScale="25000" lnSpcReduction="20000"/>
          </a:bodyPr>
          <a:lstStyle/>
          <a:p>
            <a:pPr marL="0" lvl="0" indent="0" algn="just" rtl="0">
              <a:spcBef>
                <a:spcPts val="0"/>
              </a:spcBef>
              <a:spcAft>
                <a:spcPts val="0"/>
              </a:spcAft>
              <a:buClr>
                <a:schemeClr val="dk1"/>
              </a:buClr>
              <a:buSzPts val="275"/>
              <a:buFont typeface="Arial"/>
              <a:buNone/>
            </a:pPr>
            <a:r>
              <a:rPr lang="es" sz="7300">
                <a:solidFill>
                  <a:schemeClr val="dk1"/>
                </a:solidFill>
                <a:latin typeface="Times New Roman"/>
                <a:ea typeface="Times New Roman"/>
                <a:cs typeface="Times New Roman"/>
                <a:sym typeface="Times New Roman"/>
              </a:rPr>
              <a:t>f) Prohibición de suscripción de contratos con miembros de la asamblea, personal directivo, técnico y administrativo, cuyas cláusulas de resolución se sometan a indemnizaciones superiores a las establecidas como obligatorias por la legislación laboral vigente.</a:t>
            </a:r>
            <a:endParaRPr sz="73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7300">
                <a:solidFill>
                  <a:schemeClr val="dk1"/>
                </a:solidFill>
                <a:latin typeface="Times New Roman"/>
                <a:ea typeface="Times New Roman"/>
                <a:cs typeface="Times New Roman"/>
                <a:sym typeface="Times New Roman"/>
              </a:rPr>
              <a:t>g) Documentar periódicamente el volumen de transacciones económicas que la federación mantenga con las miembros y los miembros de sus órganos o con terceros vinculados a ellos.</a:t>
            </a:r>
            <a:endParaRPr sz="73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7300">
                <a:solidFill>
                  <a:schemeClr val="dk1"/>
                </a:solidFill>
                <a:latin typeface="Times New Roman"/>
                <a:ea typeface="Times New Roman"/>
                <a:cs typeface="Times New Roman"/>
                <a:sym typeface="Times New Roman"/>
              </a:rPr>
              <a:t>h) Obligación de las miembros y los miembros de los órganos de administración de presentar, al inicio y al final de cada mandato, una declaración responsable sobre las personas familiares empleadas en la federación.</a:t>
            </a:r>
            <a:endParaRPr sz="73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7300">
                <a:solidFill>
                  <a:schemeClr val="dk1"/>
                </a:solidFill>
                <a:latin typeface="Times New Roman"/>
                <a:ea typeface="Times New Roman"/>
                <a:cs typeface="Times New Roman"/>
                <a:sym typeface="Times New Roman"/>
              </a:rPr>
              <a:t>i) Establecimiento de un sistema de autorización de operaciones donde se determine qué persona o personas deben autorizar cada operación, y qué operaciones precisan de esa autorización por razón de su cuantía o naturaleza.</a:t>
            </a:r>
            <a:endParaRPr sz="730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275"/>
              <a:buFont typeface="Arial"/>
              <a:buNone/>
            </a:pPr>
            <a:r>
              <a:rPr lang="es" sz="7300">
                <a:solidFill>
                  <a:schemeClr val="dk1"/>
                </a:solidFill>
                <a:latin typeface="Times New Roman"/>
                <a:ea typeface="Times New Roman"/>
                <a:cs typeface="Times New Roman"/>
                <a:sym typeface="Times New Roman"/>
              </a:rPr>
              <a:t>j) Prohibición de intervenir en deliberaciones y votaciones de cualquier cuestión en la que puedan tener interés particular.</a:t>
            </a:r>
            <a:endParaRPr sz="7300">
              <a:solidFill>
                <a:schemeClr val="dk1"/>
              </a:solidFill>
              <a:latin typeface="Times New Roman"/>
              <a:ea typeface="Times New Roman"/>
              <a:cs typeface="Times New Roman"/>
              <a:sym typeface="Times New Roman"/>
            </a:endParaRPr>
          </a:p>
          <a:p>
            <a:pPr marL="0" lvl="0" indent="0" algn="l" rtl="0">
              <a:spcBef>
                <a:spcPts val="1200"/>
              </a:spcBef>
              <a:spcAft>
                <a:spcPts val="1200"/>
              </a:spcAft>
              <a:buNone/>
            </a:pPr>
            <a:endParaRPr/>
          </a:p>
        </p:txBody>
      </p:sp>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41"/>
          <p:cNvSpPr txBox="1">
            <a:spLocks noGrp="1"/>
          </p:cNvSpPr>
          <p:nvPr>
            <p:ph type="body" idx="1"/>
          </p:nvPr>
        </p:nvSpPr>
        <p:spPr>
          <a:xfrm>
            <a:off x="311700" y="544275"/>
            <a:ext cx="8520600" cy="4024500"/>
          </a:xfrm>
          <a:prstGeom prst="rect">
            <a:avLst/>
          </a:prstGeom>
        </p:spPr>
        <p:txBody>
          <a:bodyPr spcFirstLastPara="1" wrap="square" lIns="91425" tIns="91425" rIns="91425" bIns="91425" anchor="t" anchorCtr="0">
            <a:normAutofit fontScale="55000" lnSpcReduction="20000"/>
          </a:bodyPr>
          <a:lstStyle/>
          <a:p>
            <a:pPr marL="0" lvl="0" indent="0" algn="just" rtl="0">
              <a:spcBef>
                <a:spcPts val="0"/>
              </a:spcBef>
              <a:spcAft>
                <a:spcPts val="0"/>
              </a:spcAft>
              <a:buClr>
                <a:schemeClr val="dk1"/>
              </a:buClr>
              <a:buSzPct val="29333"/>
              <a:buFont typeface="Arial"/>
              <a:buNone/>
            </a:pPr>
            <a:r>
              <a:rPr lang="es" sz="3750">
                <a:solidFill>
                  <a:schemeClr val="dk1"/>
                </a:solidFill>
                <a:latin typeface="Times New Roman"/>
                <a:ea typeface="Times New Roman"/>
                <a:cs typeface="Times New Roman"/>
                <a:sym typeface="Times New Roman"/>
              </a:rPr>
              <a:t>Las </a:t>
            </a:r>
            <a:r>
              <a:rPr lang="es" sz="3750" b="1" u="sng">
                <a:solidFill>
                  <a:schemeClr val="dk1"/>
                </a:solidFill>
                <a:latin typeface="Times New Roman"/>
                <a:ea typeface="Times New Roman"/>
                <a:cs typeface="Times New Roman"/>
                <a:sym typeface="Times New Roman"/>
              </a:rPr>
              <a:t>federaciones deportivas de mayor relevancia económica</a:t>
            </a:r>
            <a:r>
              <a:rPr lang="es" sz="3750">
                <a:solidFill>
                  <a:schemeClr val="dk1"/>
                </a:solidFill>
                <a:latin typeface="Times New Roman"/>
                <a:ea typeface="Times New Roman"/>
                <a:cs typeface="Times New Roman"/>
                <a:sym typeface="Times New Roman"/>
              </a:rPr>
              <a:t> tendrán, asimismo, las siguientes obligaciones:</a:t>
            </a:r>
            <a:endParaRPr sz="375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ct val="29333"/>
              <a:buFont typeface="Arial"/>
              <a:buNone/>
            </a:pPr>
            <a:r>
              <a:rPr lang="es" sz="3750">
                <a:solidFill>
                  <a:schemeClr val="dk1"/>
                </a:solidFill>
                <a:latin typeface="Times New Roman"/>
                <a:ea typeface="Times New Roman"/>
                <a:cs typeface="Times New Roman"/>
                <a:sym typeface="Times New Roman"/>
              </a:rPr>
              <a:t>a) Obligación de que en la memoria económica que han de presentar las federaciones se dé </a:t>
            </a:r>
            <a:r>
              <a:rPr lang="es" sz="3750" u="sng">
                <a:solidFill>
                  <a:schemeClr val="dk1"/>
                </a:solidFill>
                <a:latin typeface="Times New Roman"/>
                <a:ea typeface="Times New Roman"/>
                <a:cs typeface="Times New Roman"/>
                <a:sym typeface="Times New Roman"/>
              </a:rPr>
              <a:t>información de las retribuciones dinerarias o en especie satisfechas a las miembros y los miembros de los órganos de gobierno, administración y representación de la federación</a:t>
            </a:r>
            <a:r>
              <a:rPr lang="es" sz="3750">
                <a:solidFill>
                  <a:schemeClr val="dk1"/>
                </a:solidFill>
                <a:latin typeface="Times New Roman"/>
                <a:ea typeface="Times New Roman"/>
                <a:cs typeface="Times New Roman"/>
                <a:sym typeface="Times New Roman"/>
              </a:rPr>
              <a:t>, tanto en concepto de reembolso por los gastos que se les hayan ocasionado en el desempeño de su función como en concepto de remuneraciones por los servicios prestados a la entidad.</a:t>
            </a:r>
            <a:endParaRPr sz="375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ct val="29333"/>
              <a:buFont typeface="Arial"/>
              <a:buNone/>
            </a:pPr>
            <a:endParaRPr sz="375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ct val="29333"/>
              <a:buFont typeface="Arial"/>
              <a:buNone/>
            </a:pPr>
            <a:r>
              <a:rPr lang="es" sz="3750">
                <a:solidFill>
                  <a:schemeClr val="dk1"/>
                </a:solidFill>
                <a:latin typeface="Times New Roman"/>
                <a:ea typeface="Times New Roman"/>
                <a:cs typeface="Times New Roman"/>
                <a:sym typeface="Times New Roman"/>
              </a:rPr>
              <a:t>b) Obligación del personal directivo y cargos federativos de </a:t>
            </a:r>
            <a:r>
              <a:rPr lang="es" sz="3750" u="sng">
                <a:solidFill>
                  <a:schemeClr val="dk1"/>
                </a:solidFill>
                <a:latin typeface="Times New Roman"/>
                <a:ea typeface="Times New Roman"/>
                <a:cs typeface="Times New Roman"/>
                <a:sym typeface="Times New Roman"/>
              </a:rPr>
              <a:t>suministrar información relativa a la existencia de relaciones de índole contractual, comercial o familiar con proveedores o entidades que tengan vínculos comerciales o profesionales con la federación de la que forman parte</a:t>
            </a:r>
            <a:r>
              <a:rPr lang="es" sz="3750">
                <a:solidFill>
                  <a:schemeClr val="dk1"/>
                </a:solidFill>
                <a:latin typeface="Times New Roman"/>
                <a:ea typeface="Times New Roman"/>
                <a:cs typeface="Times New Roman"/>
                <a:sym typeface="Times New Roman"/>
              </a:rPr>
              <a:t>.</a:t>
            </a:r>
            <a:endParaRPr sz="3750">
              <a:solidFill>
                <a:schemeClr val="dk1"/>
              </a:solidFill>
              <a:latin typeface="Times New Roman"/>
              <a:ea typeface="Times New Roman"/>
              <a:cs typeface="Times New Roman"/>
              <a:sym typeface="Times New Roman"/>
            </a:endParaRPr>
          </a:p>
          <a:p>
            <a:pPr marL="0" lvl="0" indent="0" algn="l" rtl="0">
              <a:spcBef>
                <a:spcPts val="1200"/>
              </a:spcBef>
              <a:spcAft>
                <a:spcPts val="1200"/>
              </a:spcAft>
              <a:buNone/>
            </a:pPr>
            <a:endParaRPr/>
          </a:p>
        </p:txBody>
      </p:sp>
    </p:spTree>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42"/>
          <p:cNvSpPr txBox="1">
            <a:spLocks noGrp="1"/>
          </p:cNvSpPr>
          <p:nvPr>
            <p:ph type="body" idx="1"/>
          </p:nvPr>
        </p:nvSpPr>
        <p:spPr>
          <a:xfrm>
            <a:off x="311700" y="503475"/>
            <a:ext cx="8520600" cy="4422300"/>
          </a:xfrm>
          <a:prstGeom prst="rect">
            <a:avLst/>
          </a:prstGeom>
        </p:spPr>
        <p:txBody>
          <a:bodyPr spcFirstLastPara="1" wrap="square" lIns="91425" tIns="91425" rIns="91425" bIns="91425" anchor="t" anchorCtr="0">
            <a:normAutofit fontScale="70000" lnSpcReduction="20000"/>
          </a:bodyPr>
          <a:lstStyle/>
          <a:p>
            <a:pPr marL="0" lvl="0" indent="0" algn="just" rtl="0">
              <a:spcBef>
                <a:spcPts val="0"/>
              </a:spcBef>
              <a:spcAft>
                <a:spcPts val="0"/>
              </a:spcAft>
              <a:buClr>
                <a:schemeClr val="dk1"/>
              </a:buClr>
              <a:buSzPct val="33846"/>
              <a:buFont typeface="Arial"/>
              <a:buNone/>
            </a:pPr>
            <a:r>
              <a:rPr lang="es" sz="3250">
                <a:solidFill>
                  <a:schemeClr val="dk1"/>
                </a:solidFill>
                <a:latin typeface="Times New Roman"/>
                <a:ea typeface="Times New Roman"/>
                <a:cs typeface="Times New Roman"/>
                <a:sym typeface="Times New Roman"/>
              </a:rPr>
              <a:t>c) </a:t>
            </a:r>
            <a:r>
              <a:rPr lang="es" sz="3250" u="sng">
                <a:solidFill>
                  <a:schemeClr val="dk1"/>
                </a:solidFill>
                <a:latin typeface="Times New Roman"/>
                <a:ea typeface="Times New Roman"/>
                <a:cs typeface="Times New Roman"/>
                <a:sym typeface="Times New Roman"/>
              </a:rPr>
              <a:t>Cumplimiento</a:t>
            </a:r>
            <a:r>
              <a:rPr lang="es" sz="3250">
                <a:solidFill>
                  <a:schemeClr val="dk1"/>
                </a:solidFill>
                <a:latin typeface="Times New Roman"/>
                <a:ea typeface="Times New Roman"/>
                <a:cs typeface="Times New Roman"/>
                <a:sym typeface="Times New Roman"/>
              </a:rPr>
              <a:t>, en aquellas materias que se correspondan con el ejercicio de las funciones sujetas a derecho administrativo, </a:t>
            </a:r>
            <a:r>
              <a:rPr lang="es" sz="3250" u="sng">
                <a:solidFill>
                  <a:schemeClr val="dk1"/>
                </a:solidFill>
                <a:latin typeface="Times New Roman"/>
                <a:ea typeface="Times New Roman"/>
                <a:cs typeface="Times New Roman"/>
                <a:sym typeface="Times New Roman"/>
              </a:rPr>
              <a:t>de las obligaciones de publicidad activa previstas en la legislación sobre transparencia pública del País Vasco</a:t>
            </a:r>
            <a:r>
              <a:rPr lang="es" sz="3250">
                <a:solidFill>
                  <a:schemeClr val="dk1"/>
                </a:solidFill>
                <a:latin typeface="Times New Roman"/>
                <a:ea typeface="Times New Roman"/>
                <a:cs typeface="Times New Roman"/>
                <a:sym typeface="Times New Roman"/>
              </a:rPr>
              <a:t> y a tal efecto deberán disponer en su página web del correspondiente portal de transparencia.</a:t>
            </a:r>
            <a:endParaRPr sz="325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ct val="33846"/>
              <a:buFont typeface="Arial"/>
              <a:buNone/>
            </a:pPr>
            <a:endParaRPr sz="325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ct val="33846"/>
              <a:buFont typeface="Arial"/>
              <a:buNone/>
            </a:pPr>
            <a:r>
              <a:rPr lang="es" sz="3250">
                <a:solidFill>
                  <a:schemeClr val="dk1"/>
                </a:solidFill>
                <a:latin typeface="Times New Roman"/>
                <a:ea typeface="Times New Roman"/>
                <a:cs typeface="Times New Roman"/>
                <a:sym typeface="Times New Roman"/>
              </a:rPr>
              <a:t>d) </a:t>
            </a:r>
            <a:r>
              <a:rPr lang="es" sz="3250" u="sng">
                <a:solidFill>
                  <a:schemeClr val="dk1"/>
                </a:solidFill>
                <a:latin typeface="Times New Roman"/>
                <a:ea typeface="Times New Roman"/>
                <a:cs typeface="Times New Roman"/>
                <a:sym typeface="Times New Roman"/>
              </a:rPr>
              <a:t>Sometimiento</a:t>
            </a:r>
            <a:r>
              <a:rPr lang="es" sz="3250">
                <a:solidFill>
                  <a:schemeClr val="dk1"/>
                </a:solidFill>
                <a:latin typeface="Times New Roman"/>
                <a:ea typeface="Times New Roman"/>
                <a:cs typeface="Times New Roman"/>
                <a:sym typeface="Times New Roman"/>
              </a:rPr>
              <a:t> en la contratación de obras, suministros y servicios </a:t>
            </a:r>
            <a:r>
              <a:rPr lang="es" sz="3250" u="sng">
                <a:solidFill>
                  <a:schemeClr val="dk1"/>
                </a:solidFill>
                <a:latin typeface="Times New Roman"/>
                <a:ea typeface="Times New Roman"/>
                <a:cs typeface="Times New Roman"/>
                <a:sym typeface="Times New Roman"/>
              </a:rPr>
              <a:t>a los principios de publicidad, concurrencia y transparencia de los procedimientos, de no discriminación e igualdad de trato entre las candidaturas y de libre competencia</a:t>
            </a:r>
            <a:r>
              <a:rPr lang="es" sz="3250">
                <a:solidFill>
                  <a:schemeClr val="dk1"/>
                </a:solidFill>
                <a:latin typeface="Times New Roman"/>
                <a:ea typeface="Times New Roman"/>
                <a:cs typeface="Times New Roman"/>
                <a:sym typeface="Times New Roman"/>
              </a:rPr>
              <a:t>.</a:t>
            </a:r>
            <a:endParaRPr sz="325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ct val="33846"/>
              <a:buFont typeface="Arial"/>
              <a:buNone/>
            </a:pPr>
            <a:endParaRPr sz="3250">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ct val="33846"/>
              <a:buFont typeface="Arial"/>
              <a:buNone/>
            </a:pPr>
            <a:r>
              <a:rPr lang="es" sz="3250">
                <a:solidFill>
                  <a:schemeClr val="dk1"/>
                </a:solidFill>
                <a:latin typeface="Times New Roman"/>
                <a:ea typeface="Times New Roman"/>
                <a:cs typeface="Times New Roman"/>
                <a:sym typeface="Times New Roman"/>
              </a:rPr>
              <a:t>El </a:t>
            </a:r>
            <a:r>
              <a:rPr lang="es" sz="3250" b="1" u="sng">
                <a:solidFill>
                  <a:schemeClr val="dk1"/>
                </a:solidFill>
                <a:latin typeface="Times New Roman"/>
                <a:ea typeface="Times New Roman"/>
                <a:cs typeface="Times New Roman"/>
                <a:sym typeface="Times New Roman"/>
              </a:rPr>
              <a:t>departamento de la Administración general de la Comunidad Autónoma competente en materia deportiva determinará qué federaciones son consideradas de relevancia económica</a:t>
            </a:r>
            <a:r>
              <a:rPr lang="es" sz="3250">
                <a:solidFill>
                  <a:schemeClr val="dk1"/>
                </a:solidFill>
                <a:latin typeface="Times New Roman"/>
                <a:ea typeface="Times New Roman"/>
                <a:cs typeface="Times New Roman"/>
                <a:sym typeface="Times New Roman"/>
              </a:rPr>
              <a:t>.</a:t>
            </a:r>
            <a:endParaRPr sz="3250">
              <a:solidFill>
                <a:schemeClr val="dk1"/>
              </a:solidFill>
              <a:latin typeface="Times New Roman"/>
              <a:ea typeface="Times New Roman"/>
              <a:cs typeface="Times New Roman"/>
              <a:sym typeface="Times New Roman"/>
            </a:endParaRPr>
          </a:p>
          <a:p>
            <a:pPr marL="0" lvl="0" indent="0" algn="l" rtl="0">
              <a:spcBef>
                <a:spcPts val="1200"/>
              </a:spcBef>
              <a:spcAft>
                <a:spcPts val="1200"/>
              </a:spcAft>
              <a:buNone/>
            </a:pPr>
            <a:endParaRPr/>
          </a:p>
        </p:txBody>
      </p:sp>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43"/>
          <p:cNvSpPr txBox="1">
            <a:spLocks noGrp="1"/>
          </p:cNvSpPr>
          <p:nvPr>
            <p:ph type="body" idx="1"/>
          </p:nvPr>
        </p:nvSpPr>
        <p:spPr>
          <a:xfrm>
            <a:off x="311700" y="598725"/>
            <a:ext cx="8520600" cy="39702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0" lvl="0" indent="0" algn="just" rtl="0">
              <a:spcBef>
                <a:spcPts val="1200"/>
              </a:spcBef>
              <a:spcAft>
                <a:spcPts val="0"/>
              </a:spcAft>
              <a:buNone/>
            </a:pPr>
            <a:endParaRPr>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1100"/>
              <a:buFont typeface="Arial"/>
              <a:buNone/>
            </a:pPr>
            <a:r>
              <a:rPr lang="es" b="1" u="sng">
                <a:solidFill>
                  <a:schemeClr val="dk1"/>
                </a:solidFill>
                <a:latin typeface="Times New Roman"/>
                <a:ea typeface="Times New Roman"/>
                <a:cs typeface="Times New Roman"/>
                <a:sym typeface="Times New Roman"/>
              </a:rPr>
              <a:t>EL GOBIERNO VASCO</a:t>
            </a:r>
            <a:r>
              <a:rPr lang="es">
                <a:solidFill>
                  <a:schemeClr val="dk1"/>
                </a:solidFill>
                <a:latin typeface="Times New Roman"/>
                <a:ea typeface="Times New Roman"/>
                <a:cs typeface="Times New Roman"/>
                <a:sym typeface="Times New Roman"/>
              </a:rPr>
              <a:t> deberá establecer reglamentariamente la </a:t>
            </a:r>
            <a:r>
              <a:rPr lang="es" u="sng">
                <a:solidFill>
                  <a:schemeClr val="dk1"/>
                </a:solidFill>
                <a:latin typeface="Times New Roman"/>
                <a:ea typeface="Times New Roman"/>
                <a:cs typeface="Times New Roman"/>
                <a:sym typeface="Times New Roman"/>
              </a:rPr>
              <a:t>limitación de mandatos</a:t>
            </a:r>
            <a:r>
              <a:rPr lang="es">
                <a:solidFill>
                  <a:schemeClr val="dk1"/>
                </a:solidFill>
                <a:latin typeface="Times New Roman"/>
                <a:ea typeface="Times New Roman"/>
                <a:cs typeface="Times New Roman"/>
                <a:sym typeface="Times New Roman"/>
              </a:rPr>
              <a:t> en los órganos de representación y administración de las federaciones deportivas al objeto de garantizar la renovación de las organizaciones federativas.</a:t>
            </a:r>
            <a:endParaRPr>
              <a:solidFill>
                <a:schemeClr val="dk1"/>
              </a:solidFill>
              <a:latin typeface="Times New Roman"/>
              <a:ea typeface="Times New Roman"/>
              <a:cs typeface="Times New Roman"/>
              <a:sym typeface="Times New Roman"/>
            </a:endParaRPr>
          </a:p>
          <a:p>
            <a:pPr marL="0" lvl="0" indent="0" algn="l" rtl="0">
              <a:spcBef>
                <a:spcPts val="1200"/>
              </a:spcBef>
              <a:spcAft>
                <a:spcPts val="1200"/>
              </a:spcAft>
              <a:buNone/>
            </a:pPr>
            <a:endParaRPr/>
          </a:p>
        </p:txBody>
      </p:sp>
    </p:spTree>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44"/>
          <p:cNvSpPr txBox="1">
            <a:spLocks noGrp="1"/>
          </p:cNvSpPr>
          <p:nvPr>
            <p:ph type="body" idx="1"/>
          </p:nvPr>
        </p:nvSpPr>
        <p:spPr>
          <a:xfrm>
            <a:off x="311700" y="571500"/>
            <a:ext cx="8520600" cy="39975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0" lvl="0" indent="0" algn="just" rtl="0">
              <a:spcBef>
                <a:spcPts val="1200"/>
              </a:spcBef>
              <a:spcAft>
                <a:spcPts val="0"/>
              </a:spcAft>
              <a:buNone/>
            </a:pPr>
            <a:endParaRPr>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1100"/>
              <a:buFont typeface="Arial"/>
              <a:buNone/>
            </a:pPr>
            <a:r>
              <a:rPr lang="es" b="1" u="sng">
                <a:solidFill>
                  <a:schemeClr val="dk1"/>
                </a:solidFill>
                <a:latin typeface="Times New Roman"/>
                <a:ea typeface="Times New Roman"/>
                <a:cs typeface="Times New Roman"/>
                <a:sym typeface="Times New Roman"/>
              </a:rPr>
              <a:t>El seguimiento de la aplicación de los códigos de buena gobernanza</a:t>
            </a:r>
            <a:r>
              <a:rPr lang="es">
                <a:solidFill>
                  <a:schemeClr val="dk1"/>
                </a:solidFill>
                <a:latin typeface="Times New Roman"/>
                <a:ea typeface="Times New Roman"/>
                <a:cs typeface="Times New Roman"/>
                <a:sym typeface="Times New Roman"/>
              </a:rPr>
              <a:t> se atribuirá a </a:t>
            </a:r>
            <a:r>
              <a:rPr lang="es" u="sng">
                <a:solidFill>
                  <a:schemeClr val="dk1"/>
                </a:solidFill>
                <a:latin typeface="Times New Roman"/>
                <a:ea typeface="Times New Roman"/>
                <a:cs typeface="Times New Roman"/>
                <a:sym typeface="Times New Roman"/>
              </a:rPr>
              <a:t>terceras personas independientes o a un órgano interno formado por personas sin vinculación</a:t>
            </a:r>
            <a:r>
              <a:rPr lang="es">
                <a:solidFill>
                  <a:schemeClr val="dk1"/>
                </a:solidFill>
                <a:latin typeface="Times New Roman"/>
                <a:ea typeface="Times New Roman"/>
                <a:cs typeface="Times New Roman"/>
                <a:sym typeface="Times New Roman"/>
              </a:rPr>
              <a:t> alguna de carácter familiar, económica, profesional o análoga con la entidad deportiva o con las personas integrantes de su órgano de administración. Los </a:t>
            </a:r>
            <a:r>
              <a:rPr lang="es" u="sng">
                <a:solidFill>
                  <a:schemeClr val="dk1"/>
                </a:solidFill>
                <a:latin typeface="Times New Roman"/>
                <a:ea typeface="Times New Roman"/>
                <a:cs typeface="Times New Roman"/>
                <a:sym typeface="Times New Roman"/>
              </a:rPr>
              <a:t>informes</a:t>
            </a:r>
            <a:r>
              <a:rPr lang="es">
                <a:solidFill>
                  <a:schemeClr val="dk1"/>
                </a:solidFill>
                <a:latin typeface="Times New Roman"/>
                <a:ea typeface="Times New Roman"/>
                <a:cs typeface="Times New Roman"/>
                <a:sym typeface="Times New Roman"/>
              </a:rPr>
              <a:t> resultantes se harán públicos en la página web.</a:t>
            </a:r>
            <a:endParaRPr>
              <a:solidFill>
                <a:schemeClr val="dk1"/>
              </a:solidFill>
              <a:latin typeface="Times New Roman"/>
              <a:ea typeface="Times New Roman"/>
              <a:cs typeface="Times New Roman"/>
              <a:sym typeface="Times New Roman"/>
            </a:endParaRPr>
          </a:p>
          <a:p>
            <a:pPr marL="0" lvl="0" indent="0" algn="l" rtl="0">
              <a:spcBef>
                <a:spcPts val="1200"/>
              </a:spcBef>
              <a:spcAft>
                <a:spcPts val="1200"/>
              </a:spcAft>
              <a:buNone/>
            </a:pPr>
            <a:endParaRPr/>
          </a:p>
        </p:txBody>
      </p:sp>
    </p:spTree>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45"/>
          <p:cNvSpPr txBox="1">
            <a:spLocks noGrp="1"/>
          </p:cNvSpPr>
          <p:nvPr>
            <p:ph type="body" idx="1"/>
          </p:nvPr>
        </p:nvSpPr>
        <p:spPr>
          <a:xfrm>
            <a:off x="311700" y="530675"/>
            <a:ext cx="8520600" cy="40383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0" lvl="0" indent="0" algn="just" rtl="0">
              <a:spcBef>
                <a:spcPts val="1200"/>
              </a:spcBef>
              <a:spcAft>
                <a:spcPts val="0"/>
              </a:spcAft>
              <a:buNone/>
            </a:pPr>
            <a:endParaRPr>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1100"/>
              <a:buFont typeface="Arial"/>
              <a:buNone/>
            </a:pPr>
            <a:r>
              <a:rPr lang="es" b="1" u="sng">
                <a:solidFill>
                  <a:schemeClr val="dk1"/>
                </a:solidFill>
                <a:latin typeface="Times New Roman"/>
                <a:ea typeface="Times New Roman"/>
                <a:cs typeface="Times New Roman"/>
                <a:sym typeface="Times New Roman"/>
              </a:rPr>
              <a:t>Las federaciones deportivas</a:t>
            </a:r>
            <a:r>
              <a:rPr lang="es">
                <a:solidFill>
                  <a:schemeClr val="dk1"/>
                </a:solidFill>
                <a:latin typeface="Times New Roman"/>
                <a:ea typeface="Times New Roman"/>
                <a:cs typeface="Times New Roman"/>
                <a:sym typeface="Times New Roman"/>
              </a:rPr>
              <a:t> deberán elaborar, aprobar y ejecutar de forma periódica planes de normalización lingüística al objeto de ir garantizando de forma progresiva el </a:t>
            </a:r>
            <a:r>
              <a:rPr lang="es" u="sng">
                <a:solidFill>
                  <a:schemeClr val="dk1"/>
                </a:solidFill>
                <a:latin typeface="Times New Roman"/>
                <a:ea typeface="Times New Roman"/>
                <a:cs typeface="Times New Roman"/>
                <a:sym typeface="Times New Roman"/>
              </a:rPr>
              <a:t>uso normal del euskera</a:t>
            </a:r>
            <a:r>
              <a:rPr lang="es">
                <a:solidFill>
                  <a:schemeClr val="dk1"/>
                </a:solidFill>
                <a:latin typeface="Times New Roman"/>
                <a:ea typeface="Times New Roman"/>
                <a:cs typeface="Times New Roman"/>
                <a:sym typeface="Times New Roman"/>
              </a:rPr>
              <a:t> tanto en las actividades internas de la federación como en las actividades dirigidas a la ciudadanía. El incumplimiento de tal obligación les podrá inhabilitar para la percepción de subvenciones si así lo determinan las normas de la respectiva convocatoria.</a:t>
            </a:r>
            <a:endParaRPr>
              <a:solidFill>
                <a:schemeClr val="dk1"/>
              </a:solidFill>
              <a:latin typeface="Times New Roman"/>
              <a:ea typeface="Times New Roman"/>
              <a:cs typeface="Times New Roman"/>
              <a:sym typeface="Times New Roman"/>
            </a:endParaRPr>
          </a:p>
          <a:p>
            <a:pPr marL="0" lvl="0" indent="0" algn="l" rtl="0">
              <a:spcBef>
                <a:spcPts val="1200"/>
              </a:spcBef>
              <a:spcAft>
                <a:spcPts val="1200"/>
              </a:spcAft>
              <a:buNone/>
            </a:pPr>
            <a:endParaRPr/>
          </a:p>
        </p:txBody>
      </p:sp>
    </p:spTree>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46"/>
          <p:cNvSpPr txBox="1">
            <a:spLocks noGrp="1"/>
          </p:cNvSpPr>
          <p:nvPr>
            <p:ph type="body" idx="1"/>
          </p:nvPr>
        </p:nvSpPr>
        <p:spPr>
          <a:xfrm>
            <a:off x="311700" y="666750"/>
            <a:ext cx="8520600" cy="39021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La Unión de Federaciones Deportivas Vascas será la </a:t>
            </a:r>
            <a:r>
              <a:rPr lang="es" u="sng">
                <a:solidFill>
                  <a:schemeClr val="dk1"/>
                </a:solidFill>
                <a:latin typeface="Times New Roman"/>
                <a:ea typeface="Times New Roman"/>
                <a:cs typeface="Times New Roman"/>
                <a:sym typeface="Times New Roman"/>
              </a:rPr>
              <a:t>entidad representativa del conjunto de las federaciones deportivas vascas</a:t>
            </a:r>
            <a:r>
              <a:rPr lang="es">
                <a:solidFill>
                  <a:schemeClr val="dk1"/>
                </a:solidFill>
                <a:latin typeface="Times New Roman"/>
                <a:ea typeface="Times New Roman"/>
                <a:cs typeface="Times New Roman"/>
                <a:sym typeface="Times New Roman"/>
              </a:rPr>
              <a:t>, sin perjuicio de la representatividad específica de cada federación deportiva en su ámbito deportivo.  </a:t>
            </a:r>
            <a:endParaRPr>
              <a:solidFill>
                <a:schemeClr val="dk1"/>
              </a:solidFill>
              <a:latin typeface="Times New Roman"/>
              <a:ea typeface="Times New Roman"/>
              <a:cs typeface="Times New Roman"/>
              <a:sym typeface="Times New Roman"/>
            </a:endParaRPr>
          </a:p>
          <a:p>
            <a:pPr marL="6300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Las </a:t>
            </a:r>
            <a:r>
              <a:rPr lang="es" u="sng">
                <a:solidFill>
                  <a:schemeClr val="dk1"/>
                </a:solidFill>
                <a:latin typeface="Times New Roman"/>
                <a:ea typeface="Times New Roman"/>
                <a:cs typeface="Times New Roman"/>
                <a:sym typeface="Times New Roman"/>
              </a:rPr>
              <a:t>asociaciones territoriales de federaciones</a:t>
            </a:r>
            <a:r>
              <a:rPr lang="es">
                <a:solidFill>
                  <a:schemeClr val="dk1"/>
                </a:solidFill>
                <a:latin typeface="Times New Roman"/>
                <a:ea typeface="Times New Roman"/>
                <a:cs typeface="Times New Roman"/>
                <a:sym typeface="Times New Roman"/>
              </a:rPr>
              <a:t> serán las entidades representativas del conjunto de las federaciones deportivas territoriales de cada territorio histórico, sin perjuicio de la representatividad específica de cada federación deportiva territorial en su modalidad o ámbito deportivo. </a:t>
            </a:r>
            <a:endParaRPr/>
          </a:p>
        </p:txBody>
      </p:sp>
    </p:spTree>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47"/>
          <p:cNvSpPr txBox="1">
            <a:spLocks noGrp="1"/>
          </p:cNvSpPr>
          <p:nvPr>
            <p:ph type="body" idx="1"/>
          </p:nvPr>
        </p:nvSpPr>
        <p:spPr>
          <a:xfrm>
            <a:off x="311700" y="571500"/>
            <a:ext cx="8520600" cy="3997500"/>
          </a:xfrm>
          <a:prstGeom prst="rect">
            <a:avLst/>
          </a:prstGeom>
        </p:spPr>
        <p:txBody>
          <a:bodyPr spcFirstLastPara="1" wrap="square" lIns="91425" tIns="91425" rIns="91425" bIns="91425" anchor="t" anchorCtr="0">
            <a:normAutofit/>
          </a:bodyPr>
          <a:lstStyle/>
          <a:p>
            <a:pPr marL="457200" lvl="0" indent="0" algn="just" rtl="0">
              <a:spcBef>
                <a:spcPts val="0"/>
              </a:spcBef>
              <a:spcAft>
                <a:spcPts val="0"/>
              </a:spcAft>
              <a:buNone/>
            </a:pPr>
            <a:endParaRPr u="sng">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u="sng">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u="sng">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s" b="1" u="sng">
                <a:solidFill>
                  <a:schemeClr val="dk1"/>
                </a:solidFill>
                <a:latin typeface="Times New Roman"/>
                <a:ea typeface="Times New Roman"/>
                <a:cs typeface="Times New Roman"/>
                <a:sym typeface="Times New Roman"/>
              </a:rPr>
              <a:t>INEXISTENCIA DE FEDERACIONES VASCAS</a:t>
            </a:r>
            <a:r>
              <a:rPr lang="es">
                <a:solidFill>
                  <a:schemeClr val="dk1"/>
                </a:solidFill>
                <a:latin typeface="Times New Roman"/>
                <a:ea typeface="Times New Roman"/>
                <a:cs typeface="Times New Roman"/>
                <a:sym typeface="Times New Roman"/>
              </a:rPr>
              <a:t>: Si en una determinada modalidad deportiva no existe federación vasca, el departamento la Administración general de la Comunidad Autónoma competente en materia deportiva </a:t>
            </a:r>
            <a:r>
              <a:rPr lang="es" u="sng">
                <a:solidFill>
                  <a:schemeClr val="dk1"/>
                </a:solidFill>
                <a:latin typeface="Times New Roman"/>
                <a:ea typeface="Times New Roman"/>
                <a:cs typeface="Times New Roman"/>
                <a:sym typeface="Times New Roman"/>
              </a:rPr>
              <a:t>podrá habilitar por un período máximo de dos años</a:t>
            </a:r>
            <a:r>
              <a:rPr lang="es">
                <a:solidFill>
                  <a:schemeClr val="dk1"/>
                </a:solidFill>
                <a:latin typeface="Times New Roman"/>
                <a:ea typeface="Times New Roman"/>
                <a:cs typeface="Times New Roman"/>
                <a:sym typeface="Times New Roman"/>
              </a:rPr>
              <a:t>, con carácter renovable, a una federación territorial de la misma modalidad deportiva, a la Unión de Federaciones Deportivas Vascas o a cualquier otra entidad deportiva para la asunción de funciones públicas propias de las federaciones vascas.</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48"/>
          <p:cNvSpPr txBox="1">
            <a:spLocks noGrp="1"/>
          </p:cNvSpPr>
          <p:nvPr>
            <p:ph type="title"/>
          </p:nvPr>
        </p:nvSpPr>
        <p:spPr>
          <a:xfrm>
            <a:off x="311700" y="163275"/>
            <a:ext cx="8520600" cy="993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3020">
                <a:latin typeface="Times New Roman"/>
                <a:ea typeface="Times New Roman"/>
                <a:cs typeface="Times New Roman"/>
                <a:sym typeface="Times New Roman"/>
              </a:rPr>
              <a:t>UNIÓN DE FEDERACIONES DEPORTIVAS VASCAS Y SELECCIONES VASCAS</a:t>
            </a:r>
            <a:endParaRPr sz="3020">
              <a:latin typeface="Times New Roman"/>
              <a:ea typeface="Times New Roman"/>
              <a:cs typeface="Times New Roman"/>
              <a:sym typeface="Times New Roman"/>
            </a:endParaRPr>
          </a:p>
        </p:txBody>
      </p:sp>
      <p:sp>
        <p:nvSpPr>
          <p:cNvPr id="240" name="Google Shape;240;p48"/>
          <p:cNvSpPr txBox="1">
            <a:spLocks noGrp="1"/>
          </p:cNvSpPr>
          <p:nvPr>
            <p:ph type="body" idx="1"/>
          </p:nvPr>
        </p:nvSpPr>
        <p:spPr>
          <a:xfrm>
            <a:off x="311700" y="1347100"/>
            <a:ext cx="8520600" cy="3592200"/>
          </a:xfrm>
          <a:prstGeom prst="rect">
            <a:avLst/>
          </a:prstGeom>
        </p:spPr>
        <p:txBody>
          <a:bodyPr spcFirstLastPara="1" wrap="square" lIns="91425" tIns="91425" rIns="91425" bIns="91425" anchor="t" anchorCtr="0">
            <a:noAutofit/>
          </a:bodyPr>
          <a:lstStyle/>
          <a:p>
            <a:pPr marL="457200" lvl="0" indent="-342900" algn="just" rtl="0">
              <a:spcBef>
                <a:spcPts val="0"/>
              </a:spcBef>
              <a:spcAft>
                <a:spcPts val="0"/>
              </a:spcAft>
              <a:buClr>
                <a:schemeClr val="dk1"/>
              </a:buClr>
              <a:buSzPts val="1800"/>
              <a:buFont typeface="Times New Roman"/>
              <a:buChar char="-"/>
            </a:pPr>
            <a:r>
              <a:rPr lang="es" b="1">
                <a:solidFill>
                  <a:schemeClr val="dk1"/>
                </a:solidFill>
                <a:latin typeface="Times New Roman"/>
                <a:ea typeface="Times New Roman"/>
                <a:cs typeface="Times New Roman"/>
                <a:sym typeface="Times New Roman"/>
              </a:rPr>
              <a:t>Concepto</a:t>
            </a:r>
            <a:r>
              <a:rPr lang="es">
                <a:solidFill>
                  <a:schemeClr val="dk1"/>
                </a:solidFill>
                <a:latin typeface="Times New Roman"/>
                <a:ea typeface="Times New Roman"/>
                <a:cs typeface="Times New Roman"/>
                <a:sym typeface="Times New Roman"/>
              </a:rPr>
              <a:t>: la Unión de Federaciones Deportivas Vascas es la entidad de base asociativa formada por las federaciones deportivas vascas, con personalidad jurídica y sin ánimo de lucro, que tiene por objeto la </a:t>
            </a:r>
            <a:r>
              <a:rPr lang="es" u="sng">
                <a:solidFill>
                  <a:schemeClr val="dk1"/>
                </a:solidFill>
                <a:latin typeface="Times New Roman"/>
                <a:ea typeface="Times New Roman"/>
                <a:cs typeface="Times New Roman"/>
                <a:sym typeface="Times New Roman"/>
              </a:rPr>
              <a:t>búsqueda de bases comunes para la mejora y el desarrollo del deporte federado vasco, la defensa y mejor cumplimiento de sus fines deportivos y el establecimiento de comunes estructuras administrativas o de asistencia técnica</a:t>
            </a:r>
            <a:r>
              <a:rPr lang="es">
                <a:solidFill>
                  <a:schemeClr val="dk1"/>
                </a:solidFill>
                <a:latin typeface="Times New Roman"/>
                <a:ea typeface="Times New Roman"/>
                <a:cs typeface="Times New Roman"/>
                <a:sym typeface="Times New Roman"/>
              </a:rPr>
              <a:t> de las citadas federaciones deportivas.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Asimismo, dentro de su ámbito competencial, </a:t>
            </a:r>
            <a:r>
              <a:rPr lang="es" b="1" u="sng">
                <a:solidFill>
                  <a:schemeClr val="dk1"/>
                </a:solidFill>
                <a:latin typeface="Times New Roman"/>
                <a:ea typeface="Times New Roman"/>
                <a:cs typeface="Times New Roman"/>
                <a:sym typeface="Times New Roman"/>
              </a:rPr>
              <a:t>podrá ejercer una función asesora de la Administración deportiva de Euskadi, sin perjuicio de la capacidad asesora específica de cada federación deportiva en su ámbito deportivo</a:t>
            </a:r>
            <a:r>
              <a:rPr lang="es">
                <a:solidFill>
                  <a:schemeClr val="dk1"/>
                </a:solidFill>
                <a:latin typeface="Times New Roman"/>
                <a:ea typeface="Times New Roman"/>
                <a:cs typeface="Times New Roman"/>
                <a:sym typeface="Times New Roman"/>
              </a:rPr>
              <a:t>. </a:t>
            </a: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9"/>
          <p:cNvSpPr txBox="1">
            <a:spLocks noGrp="1"/>
          </p:cNvSpPr>
          <p:nvPr>
            <p:ph type="body" idx="1"/>
          </p:nvPr>
        </p:nvSpPr>
        <p:spPr>
          <a:xfrm>
            <a:off x="311700" y="625925"/>
            <a:ext cx="8520600" cy="39429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b="1">
                <a:solidFill>
                  <a:schemeClr val="dk1"/>
                </a:solidFill>
                <a:latin typeface="Times New Roman"/>
                <a:ea typeface="Times New Roman"/>
                <a:cs typeface="Times New Roman"/>
                <a:sym typeface="Times New Roman"/>
              </a:rPr>
              <a:t>Régimen jurídico</a:t>
            </a:r>
            <a:r>
              <a:rPr lang="es">
                <a:solidFill>
                  <a:schemeClr val="dk1"/>
                </a:solidFill>
                <a:latin typeface="Times New Roman"/>
                <a:ea typeface="Times New Roman"/>
                <a:cs typeface="Times New Roman"/>
                <a:sym typeface="Times New Roman"/>
              </a:rPr>
              <a:t>: la Unión de Federaciones Deportivas Vascas se regirá, en todas las cuestiones relativas a la constitución, inscripción, extinción, organización y funcionamiento, por las </a:t>
            </a:r>
            <a:r>
              <a:rPr lang="es" u="sng">
                <a:solidFill>
                  <a:schemeClr val="dk1"/>
                </a:solidFill>
                <a:latin typeface="Times New Roman"/>
                <a:ea typeface="Times New Roman"/>
                <a:cs typeface="Times New Roman"/>
                <a:sym typeface="Times New Roman"/>
              </a:rPr>
              <a:t>normas de la presente ley y disposiciones que la desarrollen, por sus estatutos y reglamentos y por los acuerdos válidamente adoptados por sus órganos</a:t>
            </a:r>
            <a:r>
              <a:rPr lang="es">
                <a:solidFill>
                  <a:schemeClr val="dk1"/>
                </a:solidFill>
                <a:latin typeface="Times New Roman"/>
                <a:ea typeface="Times New Roman"/>
                <a:cs typeface="Times New Roman"/>
                <a:sym typeface="Times New Roman"/>
              </a:rPr>
              <a:t>.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Los </a:t>
            </a:r>
            <a:r>
              <a:rPr lang="es" b="1">
                <a:solidFill>
                  <a:schemeClr val="dk1"/>
                </a:solidFill>
                <a:latin typeface="Times New Roman"/>
                <a:ea typeface="Times New Roman"/>
                <a:cs typeface="Times New Roman"/>
                <a:sym typeface="Times New Roman"/>
              </a:rPr>
              <a:t>estatutos</a:t>
            </a:r>
            <a:r>
              <a:rPr lang="es">
                <a:solidFill>
                  <a:schemeClr val="dk1"/>
                </a:solidFill>
                <a:latin typeface="Times New Roman"/>
                <a:ea typeface="Times New Roman"/>
                <a:cs typeface="Times New Roman"/>
                <a:sym typeface="Times New Roman"/>
              </a:rPr>
              <a:t> de la Unión de Federaciones Deportivas Vascas deberán </a:t>
            </a:r>
            <a:r>
              <a:rPr lang="es" u="sng">
                <a:solidFill>
                  <a:schemeClr val="dk1"/>
                </a:solidFill>
                <a:latin typeface="Times New Roman"/>
                <a:ea typeface="Times New Roman"/>
                <a:cs typeface="Times New Roman"/>
                <a:sym typeface="Times New Roman"/>
              </a:rPr>
              <a:t>regular los extremos</a:t>
            </a:r>
            <a:r>
              <a:rPr lang="es">
                <a:solidFill>
                  <a:schemeClr val="dk1"/>
                </a:solidFill>
                <a:latin typeface="Times New Roman"/>
                <a:ea typeface="Times New Roman"/>
                <a:cs typeface="Times New Roman"/>
                <a:sym typeface="Times New Roman"/>
              </a:rPr>
              <a:t> que reglamentariamente se determinen, configurarán su </a:t>
            </a:r>
            <a:r>
              <a:rPr lang="es" u="sng">
                <a:solidFill>
                  <a:schemeClr val="dk1"/>
                </a:solidFill>
                <a:latin typeface="Times New Roman"/>
                <a:ea typeface="Times New Roman"/>
                <a:cs typeface="Times New Roman"/>
                <a:sym typeface="Times New Roman"/>
              </a:rPr>
              <a:t>estructura interna y régimen de funcionamiento</a:t>
            </a:r>
            <a:r>
              <a:rPr lang="es">
                <a:solidFill>
                  <a:schemeClr val="dk1"/>
                </a:solidFill>
                <a:latin typeface="Times New Roman"/>
                <a:ea typeface="Times New Roman"/>
                <a:cs typeface="Times New Roman"/>
                <a:sym typeface="Times New Roman"/>
              </a:rPr>
              <a:t> de acuerdo con principios democráticos y representativos, y establecerán la </a:t>
            </a:r>
            <a:r>
              <a:rPr lang="es" u="sng">
                <a:solidFill>
                  <a:schemeClr val="dk1"/>
                </a:solidFill>
                <a:latin typeface="Times New Roman"/>
                <a:ea typeface="Times New Roman"/>
                <a:cs typeface="Times New Roman"/>
                <a:sym typeface="Times New Roman"/>
              </a:rPr>
              <a:t>elección de todos los órganos de representación y administración</a:t>
            </a:r>
            <a:r>
              <a:rPr lang="es">
                <a:solidFill>
                  <a:schemeClr val="dk1"/>
                </a:solidFill>
                <a:latin typeface="Times New Roman"/>
                <a:ea typeface="Times New Roman"/>
                <a:cs typeface="Times New Roman"/>
                <a:sym typeface="Times New Roman"/>
              </a:rPr>
              <a:t> mediante sufragio libre, directo, igual y secreto de todas las federaciones deportivas asociadas.</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50"/>
          <p:cNvSpPr txBox="1">
            <a:spLocks noGrp="1"/>
          </p:cNvSpPr>
          <p:nvPr>
            <p:ph type="body" idx="1"/>
          </p:nvPr>
        </p:nvSpPr>
        <p:spPr>
          <a:xfrm>
            <a:off x="311700" y="625925"/>
            <a:ext cx="8520600" cy="3942900"/>
          </a:xfrm>
          <a:prstGeom prst="rect">
            <a:avLst/>
          </a:prstGeom>
        </p:spPr>
        <p:txBody>
          <a:bodyPr spcFirstLastPara="1" wrap="square" lIns="91425" tIns="91425" rIns="91425" bIns="91425" anchor="t" anchorCtr="0">
            <a:normAutofit/>
          </a:bodyPr>
          <a:lstStyle/>
          <a:p>
            <a:pPr marL="457200" lvl="0" indent="0" algn="just" rtl="0">
              <a:spcBef>
                <a:spcPts val="0"/>
              </a:spcBef>
              <a:spcAft>
                <a:spcPts val="0"/>
              </a:spcAft>
              <a:buNone/>
            </a:pPr>
            <a:r>
              <a:rPr lang="es" b="1" u="sng">
                <a:solidFill>
                  <a:schemeClr val="dk1"/>
                </a:solidFill>
                <a:latin typeface="Times New Roman"/>
                <a:ea typeface="Times New Roman"/>
                <a:cs typeface="Times New Roman"/>
                <a:sym typeface="Times New Roman"/>
              </a:rPr>
              <a:t>SELECCIONES VASCAS</a:t>
            </a:r>
            <a:r>
              <a:rPr lang="es">
                <a:solidFill>
                  <a:schemeClr val="dk1"/>
                </a:solidFill>
                <a:latin typeface="Times New Roman"/>
                <a:ea typeface="Times New Roman"/>
                <a:cs typeface="Times New Roman"/>
                <a:sym typeface="Times New Roman"/>
              </a:rPr>
              <a:t>: la Unión de Federaciones Deportivas Vascas dará a las federaciones vascas el </a:t>
            </a:r>
            <a:r>
              <a:rPr lang="es" u="sng">
                <a:solidFill>
                  <a:schemeClr val="dk1"/>
                </a:solidFill>
                <a:latin typeface="Times New Roman"/>
                <a:ea typeface="Times New Roman"/>
                <a:cs typeface="Times New Roman"/>
                <a:sym typeface="Times New Roman"/>
              </a:rPr>
              <a:t>apoyo y la cobertura necesaria</a:t>
            </a:r>
            <a:r>
              <a:rPr lang="es">
                <a:solidFill>
                  <a:schemeClr val="dk1"/>
                </a:solidFill>
                <a:latin typeface="Times New Roman"/>
                <a:ea typeface="Times New Roman"/>
                <a:cs typeface="Times New Roman"/>
                <a:sym typeface="Times New Roman"/>
              </a:rPr>
              <a:t> para que estas puedan </a:t>
            </a:r>
            <a:r>
              <a:rPr lang="es" u="sng">
                <a:solidFill>
                  <a:schemeClr val="dk1"/>
                </a:solidFill>
                <a:latin typeface="Times New Roman"/>
                <a:ea typeface="Times New Roman"/>
                <a:cs typeface="Times New Roman"/>
                <a:sym typeface="Times New Roman"/>
              </a:rPr>
              <a:t>promover e impulsar la participación</a:t>
            </a:r>
            <a:r>
              <a:rPr lang="es">
                <a:solidFill>
                  <a:schemeClr val="dk1"/>
                </a:solidFill>
                <a:latin typeface="Times New Roman"/>
                <a:ea typeface="Times New Roman"/>
                <a:cs typeface="Times New Roman"/>
                <a:sym typeface="Times New Roman"/>
              </a:rPr>
              <a:t> de las selecciones vascas en competiciones estatales e internacionales, incluidas las oficiales.</a:t>
            </a: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Corresponderá a las federaciones vascas la </a:t>
            </a:r>
            <a:r>
              <a:rPr lang="es" u="sng">
                <a:solidFill>
                  <a:schemeClr val="dk1"/>
                </a:solidFill>
                <a:latin typeface="Times New Roman"/>
                <a:ea typeface="Times New Roman"/>
                <a:cs typeface="Times New Roman"/>
                <a:sym typeface="Times New Roman"/>
              </a:rPr>
              <a:t>elección</a:t>
            </a:r>
            <a:r>
              <a:rPr lang="es">
                <a:solidFill>
                  <a:schemeClr val="dk1"/>
                </a:solidFill>
                <a:latin typeface="Times New Roman"/>
                <a:ea typeface="Times New Roman"/>
                <a:cs typeface="Times New Roman"/>
                <a:sym typeface="Times New Roman"/>
              </a:rPr>
              <a:t> de las deportistas y los deportistas que representarán a sus respectivas selecciones en las modalidades deportivas de su competencia. </a:t>
            </a: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Las deportistas y los deportistas que se integran en tales selecciones deben </a:t>
            </a:r>
            <a:r>
              <a:rPr lang="es" u="sng">
                <a:solidFill>
                  <a:schemeClr val="dk1"/>
                </a:solidFill>
                <a:latin typeface="Times New Roman"/>
                <a:ea typeface="Times New Roman"/>
                <a:cs typeface="Times New Roman"/>
                <a:sym typeface="Times New Roman"/>
              </a:rPr>
              <a:t>permitir a las federaciones deportivas</a:t>
            </a:r>
            <a:r>
              <a:rPr lang="es">
                <a:solidFill>
                  <a:schemeClr val="dk1"/>
                </a:solidFill>
                <a:latin typeface="Times New Roman"/>
                <a:ea typeface="Times New Roman"/>
                <a:cs typeface="Times New Roman"/>
                <a:sym typeface="Times New Roman"/>
              </a:rPr>
              <a:t> el uso publicitario de su imagen a través de las equipaciones deportivas, uso que estará limitado a su presencia o participación en aquellas competiciones deportivas para las que sea seleccionada. </a:t>
            </a:r>
            <a:endParaRPr sz="2400"/>
          </a:p>
        </p:txBody>
      </p:sp>
    </p:spTree>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51"/>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3220">
                <a:latin typeface="Times New Roman"/>
                <a:ea typeface="Times New Roman"/>
                <a:cs typeface="Times New Roman"/>
                <a:sym typeface="Times New Roman"/>
              </a:rPr>
              <a:t>COMPETICIONES DEPORTIVAS</a:t>
            </a:r>
            <a:endParaRPr sz="3220">
              <a:latin typeface="Times New Roman"/>
              <a:ea typeface="Times New Roman"/>
              <a:cs typeface="Times New Roman"/>
              <a:sym typeface="Times New Roman"/>
            </a:endParaRPr>
          </a:p>
        </p:txBody>
      </p:sp>
      <p:sp>
        <p:nvSpPr>
          <p:cNvPr id="256" name="Google Shape;256;p51"/>
          <p:cNvSpPr txBox="1">
            <a:spLocks noGrp="1"/>
          </p:cNvSpPr>
          <p:nvPr>
            <p:ph type="body" idx="1"/>
          </p:nvPr>
        </p:nvSpPr>
        <p:spPr>
          <a:xfrm>
            <a:off x="311700" y="1347100"/>
            <a:ext cx="8520600" cy="32217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b="1">
                <a:solidFill>
                  <a:schemeClr val="dk1"/>
                </a:solidFill>
                <a:latin typeface="Times New Roman"/>
                <a:ea typeface="Times New Roman"/>
                <a:cs typeface="Times New Roman"/>
                <a:sym typeface="Times New Roman"/>
              </a:rPr>
              <a:t>Clasificación</a:t>
            </a:r>
            <a:r>
              <a:rPr lang="es">
                <a:solidFill>
                  <a:schemeClr val="dk1"/>
                </a:solidFill>
                <a:latin typeface="Times New Roman"/>
                <a:ea typeface="Times New Roman"/>
                <a:cs typeface="Times New Roman"/>
                <a:sym typeface="Times New Roman"/>
              </a:rPr>
              <a:t>: A los efectos de la presente ley, las competiciones deportivas a celebrar en la Comunidad Autónoma del País Vasco se clasifican de la siguiente forma: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a) </a:t>
            </a:r>
            <a:r>
              <a:rPr lang="es" b="1" u="sng">
                <a:solidFill>
                  <a:schemeClr val="dk1"/>
                </a:solidFill>
                <a:latin typeface="Times New Roman"/>
                <a:ea typeface="Times New Roman"/>
                <a:cs typeface="Times New Roman"/>
                <a:sym typeface="Times New Roman"/>
              </a:rPr>
              <a:t>COMPETICIONES OFICIALES</a:t>
            </a:r>
            <a:r>
              <a:rPr lang="es">
                <a:solidFill>
                  <a:schemeClr val="dk1"/>
                </a:solidFill>
                <a:latin typeface="Times New Roman"/>
                <a:ea typeface="Times New Roman"/>
                <a:cs typeface="Times New Roman"/>
                <a:sym typeface="Times New Roman"/>
              </a:rPr>
              <a:t>, competiciones </a:t>
            </a:r>
            <a:r>
              <a:rPr lang="es" b="1" u="sng">
                <a:solidFill>
                  <a:schemeClr val="dk1"/>
                </a:solidFill>
                <a:latin typeface="Times New Roman"/>
                <a:ea typeface="Times New Roman"/>
                <a:cs typeface="Times New Roman"/>
                <a:sym typeface="Times New Roman"/>
              </a:rPr>
              <a:t>NO OFICIALES</a:t>
            </a:r>
            <a:r>
              <a:rPr lang="es">
                <a:solidFill>
                  <a:schemeClr val="dk1"/>
                </a:solidFill>
                <a:latin typeface="Times New Roman"/>
                <a:ea typeface="Times New Roman"/>
                <a:cs typeface="Times New Roman"/>
                <a:sym typeface="Times New Roman"/>
              </a:rPr>
              <a:t> (cuando la competición no sea oficial se deberá informar de tal circunstancia en la publicidad y en las comunicaciones)  y competiciones MIXTAS O COMPUESTAS.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b) Competiciones oficiales de </a:t>
            </a:r>
            <a:r>
              <a:rPr lang="es" b="1" u="sng">
                <a:solidFill>
                  <a:schemeClr val="dk1"/>
                </a:solidFill>
                <a:latin typeface="Times New Roman"/>
                <a:ea typeface="Times New Roman"/>
                <a:cs typeface="Times New Roman"/>
                <a:sym typeface="Times New Roman"/>
              </a:rPr>
              <a:t>deporte federado</a:t>
            </a:r>
            <a:r>
              <a:rPr lang="es">
                <a:solidFill>
                  <a:schemeClr val="dk1"/>
                </a:solidFill>
                <a:latin typeface="Times New Roman"/>
                <a:ea typeface="Times New Roman"/>
                <a:cs typeface="Times New Roman"/>
                <a:sym typeface="Times New Roman"/>
              </a:rPr>
              <a:t>, de </a:t>
            </a:r>
            <a:r>
              <a:rPr lang="es" b="1" u="sng">
                <a:solidFill>
                  <a:schemeClr val="dk1"/>
                </a:solidFill>
                <a:latin typeface="Times New Roman"/>
                <a:ea typeface="Times New Roman"/>
                <a:cs typeface="Times New Roman"/>
                <a:sym typeface="Times New Roman"/>
              </a:rPr>
              <a:t>deporte escolar</a:t>
            </a:r>
            <a:r>
              <a:rPr lang="es">
                <a:solidFill>
                  <a:schemeClr val="dk1"/>
                </a:solidFill>
                <a:latin typeface="Times New Roman"/>
                <a:ea typeface="Times New Roman"/>
                <a:cs typeface="Times New Roman"/>
                <a:sym typeface="Times New Roman"/>
              </a:rPr>
              <a:t> y de </a:t>
            </a:r>
            <a:r>
              <a:rPr lang="es" u="sng">
                <a:solidFill>
                  <a:schemeClr val="dk1"/>
                </a:solidFill>
                <a:latin typeface="Times New Roman"/>
                <a:ea typeface="Times New Roman"/>
                <a:cs typeface="Times New Roman"/>
                <a:sym typeface="Times New Roman"/>
              </a:rPr>
              <a:t>deporte universitario</a:t>
            </a:r>
            <a:r>
              <a:rPr lang="es">
                <a:solidFill>
                  <a:schemeClr val="dk1"/>
                </a:solidFill>
                <a:latin typeface="Times New Roman"/>
                <a:ea typeface="Times New Roman"/>
                <a:cs typeface="Times New Roman"/>
                <a:sym typeface="Times New Roman"/>
              </a:rPr>
              <a:t>. </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52"/>
          <p:cNvSpPr txBox="1">
            <a:spLocks noGrp="1"/>
          </p:cNvSpPr>
          <p:nvPr>
            <p:ph type="body" idx="1"/>
          </p:nvPr>
        </p:nvSpPr>
        <p:spPr>
          <a:xfrm>
            <a:off x="311700" y="571500"/>
            <a:ext cx="8520600" cy="3997500"/>
          </a:xfrm>
          <a:prstGeom prst="rect">
            <a:avLst/>
          </a:prstGeom>
        </p:spPr>
        <p:txBody>
          <a:bodyPr spcFirstLastPara="1" wrap="square" lIns="91425" tIns="91425" rIns="91425" bIns="91425" anchor="t" anchorCtr="0">
            <a:noAutofit/>
          </a:bodyPr>
          <a:lstStyle/>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Las funciones de </a:t>
            </a:r>
            <a:r>
              <a:rPr lang="es" u="sng">
                <a:solidFill>
                  <a:schemeClr val="dk1"/>
                </a:solidFill>
                <a:latin typeface="Times New Roman"/>
                <a:ea typeface="Times New Roman"/>
                <a:cs typeface="Times New Roman"/>
                <a:sym typeface="Times New Roman"/>
              </a:rPr>
              <a:t>ordenación, calificación y autorización</a:t>
            </a:r>
            <a:r>
              <a:rPr lang="es">
                <a:solidFill>
                  <a:schemeClr val="dk1"/>
                </a:solidFill>
                <a:latin typeface="Times New Roman"/>
                <a:ea typeface="Times New Roman"/>
                <a:cs typeface="Times New Roman"/>
                <a:sym typeface="Times New Roman"/>
              </a:rPr>
              <a:t> de las competiciones oficiales federadas corresponden a las federaciones deportivas. Dichas federaciones deberán </a:t>
            </a:r>
            <a:r>
              <a:rPr lang="es" u="sng">
                <a:solidFill>
                  <a:schemeClr val="dk1"/>
                </a:solidFill>
                <a:latin typeface="Times New Roman"/>
                <a:ea typeface="Times New Roman"/>
                <a:cs typeface="Times New Roman"/>
                <a:sym typeface="Times New Roman"/>
              </a:rPr>
              <a:t>coordinar sus funciones</a:t>
            </a:r>
            <a:r>
              <a:rPr lang="es">
                <a:solidFill>
                  <a:schemeClr val="dk1"/>
                </a:solidFill>
                <a:latin typeface="Times New Roman"/>
                <a:ea typeface="Times New Roman"/>
                <a:cs typeface="Times New Roman"/>
                <a:sym typeface="Times New Roman"/>
              </a:rPr>
              <a:t> garantizando una correcta estructura piramidal de las competiciones deportivas de ámbito autonómico y de ámbito territorial inferior.</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La organización material de tales competiciones oficiales federadas </a:t>
            </a:r>
            <a:r>
              <a:rPr lang="es" u="sng">
                <a:solidFill>
                  <a:schemeClr val="dk1"/>
                </a:solidFill>
                <a:latin typeface="Times New Roman"/>
                <a:ea typeface="Times New Roman"/>
                <a:cs typeface="Times New Roman"/>
                <a:sym typeface="Times New Roman"/>
              </a:rPr>
              <a:t>no constituye una función pública de carácter administrativo</a:t>
            </a:r>
            <a:r>
              <a:rPr lang="es">
                <a:solidFill>
                  <a:schemeClr val="dk1"/>
                </a:solidFill>
                <a:latin typeface="Times New Roman"/>
                <a:ea typeface="Times New Roman"/>
                <a:cs typeface="Times New Roman"/>
                <a:sym typeface="Times New Roman"/>
              </a:rPr>
              <a:t> y podrá ser delegada en cualesquiera personas físicas o jurídicas, públicas o privadas.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Las funciones de las competiciones oficiales escolares de ámbito territorial corresponden a los </a:t>
            </a:r>
            <a:r>
              <a:rPr lang="es" u="sng">
                <a:solidFill>
                  <a:schemeClr val="dk1"/>
                </a:solidFill>
                <a:latin typeface="Times New Roman"/>
                <a:ea typeface="Times New Roman"/>
                <a:cs typeface="Times New Roman"/>
                <a:sym typeface="Times New Roman"/>
              </a:rPr>
              <a:t>órganos forales de los territorios históricos</a:t>
            </a:r>
            <a:r>
              <a:rPr lang="es">
                <a:solidFill>
                  <a:schemeClr val="dk1"/>
                </a:solidFill>
                <a:latin typeface="Times New Roman"/>
                <a:ea typeface="Times New Roman"/>
                <a:cs typeface="Times New Roman"/>
                <a:sym typeface="Times New Roman"/>
              </a:rPr>
              <a:t>, y las relativas a las competiciones escolares de ámbito autonómico corresponden al </a:t>
            </a:r>
            <a:r>
              <a:rPr lang="es" u="sng">
                <a:solidFill>
                  <a:schemeClr val="dk1"/>
                </a:solidFill>
                <a:latin typeface="Times New Roman"/>
                <a:ea typeface="Times New Roman"/>
                <a:cs typeface="Times New Roman"/>
                <a:sym typeface="Times New Roman"/>
              </a:rPr>
              <a:t>departamento</a:t>
            </a:r>
            <a:r>
              <a:rPr lang="es">
                <a:solidFill>
                  <a:schemeClr val="dk1"/>
                </a:solidFill>
                <a:latin typeface="Times New Roman"/>
                <a:ea typeface="Times New Roman"/>
                <a:cs typeface="Times New Roman"/>
                <a:sym typeface="Times New Roman"/>
              </a:rPr>
              <a:t> de la Administración general de la CCAA </a:t>
            </a:r>
            <a:r>
              <a:rPr lang="es" u="sng">
                <a:solidFill>
                  <a:schemeClr val="dk1"/>
                </a:solidFill>
                <a:latin typeface="Times New Roman"/>
                <a:ea typeface="Times New Roman"/>
                <a:cs typeface="Times New Roman"/>
                <a:sym typeface="Times New Roman"/>
              </a:rPr>
              <a:t>competente</a:t>
            </a:r>
            <a:r>
              <a:rPr lang="es">
                <a:solidFill>
                  <a:schemeClr val="dk1"/>
                </a:solidFill>
                <a:latin typeface="Times New Roman"/>
                <a:ea typeface="Times New Roman"/>
                <a:cs typeface="Times New Roman"/>
                <a:sym typeface="Times New Roman"/>
              </a:rPr>
              <a:t> en materia deportiva.</a:t>
            </a:r>
            <a:endParaRPr/>
          </a:p>
        </p:txBody>
      </p:sp>
    </p:spTree>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53"/>
          <p:cNvSpPr txBox="1">
            <a:spLocks noGrp="1"/>
          </p:cNvSpPr>
          <p:nvPr>
            <p:ph type="body" idx="1"/>
          </p:nvPr>
        </p:nvSpPr>
        <p:spPr>
          <a:xfrm>
            <a:off x="311700" y="544275"/>
            <a:ext cx="8520600" cy="4024800"/>
          </a:xfrm>
          <a:prstGeom prst="rect">
            <a:avLst/>
          </a:prstGeom>
        </p:spPr>
        <p:txBody>
          <a:bodyPr spcFirstLastPara="1" wrap="square" lIns="91425" tIns="91425" rIns="91425" bIns="91425" anchor="t" anchorCtr="0">
            <a:noAutofit/>
          </a:bodyPr>
          <a:lstStyle/>
          <a:p>
            <a:pPr marL="457200" lvl="0" indent="-342900" algn="just" rtl="0">
              <a:spcBef>
                <a:spcPts val="0"/>
              </a:spcBef>
              <a:spcAft>
                <a:spcPts val="0"/>
              </a:spcAft>
              <a:buClr>
                <a:schemeClr val="dk1"/>
              </a:buClr>
              <a:buSzPts val="1800"/>
              <a:buFont typeface="Times New Roman"/>
              <a:buChar char="-"/>
            </a:pPr>
            <a:r>
              <a:rPr lang="es" u="sng">
                <a:solidFill>
                  <a:schemeClr val="dk1"/>
                </a:solidFill>
                <a:latin typeface="Times New Roman"/>
                <a:ea typeface="Times New Roman"/>
                <a:cs typeface="Times New Roman"/>
                <a:sym typeface="Times New Roman"/>
              </a:rPr>
              <a:t>Errores arbitrales y rectificaciones en competiciones deportivas</a:t>
            </a:r>
            <a:r>
              <a:rPr lang="es">
                <a:solidFill>
                  <a:schemeClr val="dk1"/>
                </a:solidFill>
                <a:latin typeface="Times New Roman"/>
                <a:ea typeface="Times New Roman"/>
                <a:cs typeface="Times New Roman"/>
                <a:sym typeface="Times New Roman"/>
              </a:rPr>
              <a:t>: la facultad de dirección de las competiciones deportivas corresponde a las distintas categorías de </a:t>
            </a:r>
            <a:r>
              <a:rPr lang="es" u="sng">
                <a:solidFill>
                  <a:schemeClr val="dk1"/>
                </a:solidFill>
                <a:latin typeface="Times New Roman"/>
                <a:ea typeface="Times New Roman"/>
                <a:cs typeface="Times New Roman"/>
                <a:sym typeface="Times New Roman"/>
              </a:rPr>
              <a:t>árbitras o árbitros y juezas o jueces</a:t>
            </a:r>
            <a:r>
              <a:rPr lang="es">
                <a:solidFill>
                  <a:schemeClr val="dk1"/>
                </a:solidFill>
                <a:latin typeface="Times New Roman"/>
                <a:ea typeface="Times New Roman"/>
                <a:cs typeface="Times New Roman"/>
                <a:sym typeface="Times New Roman"/>
              </a:rPr>
              <a:t> previstas en las modalidades deportivas.</a:t>
            </a: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Las decisiones de dichos órganos en el ejercicio de la citada facultad de dirección de las competiciones deportivas s</a:t>
            </a:r>
            <a:r>
              <a:rPr lang="es" u="sng">
                <a:solidFill>
                  <a:schemeClr val="dk1"/>
                </a:solidFill>
                <a:latin typeface="Times New Roman"/>
                <a:ea typeface="Times New Roman"/>
                <a:cs typeface="Times New Roman"/>
                <a:sym typeface="Times New Roman"/>
              </a:rPr>
              <a:t>e presumen correctas y sus actas gozarán de presunción de veracidad y constituirán medio documental</a:t>
            </a:r>
            <a:r>
              <a:rPr lang="es">
                <a:solidFill>
                  <a:schemeClr val="dk1"/>
                </a:solidFill>
                <a:latin typeface="Times New Roman"/>
                <a:ea typeface="Times New Roman"/>
                <a:cs typeface="Times New Roman"/>
                <a:sym typeface="Times New Roman"/>
              </a:rPr>
              <a:t> necesario para el normal desenvolvimiento de las competiciones. </a:t>
            </a: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Asimismo, las </a:t>
            </a:r>
            <a:r>
              <a:rPr lang="es" u="sng">
                <a:solidFill>
                  <a:schemeClr val="dk1"/>
                </a:solidFill>
                <a:latin typeface="Times New Roman"/>
                <a:ea typeface="Times New Roman"/>
                <a:cs typeface="Times New Roman"/>
                <a:sym typeface="Times New Roman"/>
              </a:rPr>
              <a:t>actas de delegados-informadores o de delegadas-informadoras</a:t>
            </a:r>
            <a:r>
              <a:rPr lang="es">
                <a:solidFill>
                  <a:schemeClr val="dk1"/>
                </a:solidFill>
                <a:latin typeface="Times New Roman"/>
                <a:ea typeface="Times New Roman"/>
                <a:cs typeface="Times New Roman"/>
                <a:sym typeface="Times New Roman"/>
              </a:rPr>
              <a:t> y de cualesquiera oficiales de la competición deportiva se presumirán ciertas en orden al ejercicio de la potestad disciplinaria deportiva, siempre que tales cargos y funciones se encuentren expresamente contemplados en la normativa de la correspondiente organización deportiva.</a:t>
            </a:r>
            <a:endParaRPr/>
          </a:p>
        </p:txBody>
      </p:sp>
    </p:spTree>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54"/>
          <p:cNvSpPr txBox="1">
            <a:spLocks noGrp="1"/>
          </p:cNvSpPr>
          <p:nvPr>
            <p:ph type="body" idx="1"/>
          </p:nvPr>
        </p:nvSpPr>
        <p:spPr>
          <a:xfrm>
            <a:off x="311700" y="557900"/>
            <a:ext cx="8520600" cy="4011000"/>
          </a:xfrm>
          <a:prstGeom prst="rect">
            <a:avLst/>
          </a:prstGeom>
        </p:spPr>
        <p:txBody>
          <a:bodyPr spcFirstLastPara="1" wrap="square" lIns="91425" tIns="91425" rIns="91425" bIns="91425" anchor="t" anchorCtr="0">
            <a:noAutofit/>
          </a:bodyPr>
          <a:lstStyle/>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Los órganos disciplinarios </a:t>
            </a:r>
            <a:r>
              <a:rPr lang="es" b="1" u="sng">
                <a:solidFill>
                  <a:schemeClr val="dk1"/>
                </a:solidFill>
                <a:latin typeface="Times New Roman"/>
                <a:ea typeface="Times New Roman"/>
                <a:cs typeface="Times New Roman"/>
                <a:sym typeface="Times New Roman"/>
              </a:rPr>
              <a:t>PODRÁN ALTERAR LOS RESULTADOS</a:t>
            </a:r>
            <a:r>
              <a:rPr lang="es">
                <a:solidFill>
                  <a:schemeClr val="dk1"/>
                </a:solidFill>
                <a:latin typeface="Times New Roman"/>
                <a:ea typeface="Times New Roman"/>
                <a:cs typeface="Times New Roman"/>
                <a:sym typeface="Times New Roman"/>
              </a:rPr>
              <a:t> de las competiciones deportivas cuando la naturaleza de la infracción disciplinaria cometida así lo precise, especialmente cuando se trate de acciones u omisiones encaminadas a predeterminar los resultados de la competición. Se considerarán en todo caso que revisten tal carácter las acciones de alineación indebida, las de suplantación de la identidad y las de falseamiento de datos para la obtención de licencia y acciones análogas.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A los órganos disciplinarios les está </a:t>
            </a:r>
            <a:r>
              <a:rPr lang="es" u="sng">
                <a:solidFill>
                  <a:schemeClr val="dk1"/>
                </a:solidFill>
                <a:latin typeface="Times New Roman"/>
                <a:ea typeface="Times New Roman"/>
                <a:cs typeface="Times New Roman"/>
                <a:sym typeface="Times New Roman"/>
              </a:rPr>
              <a:t>vedada la posibilidad de rearbitrar las pruebas</a:t>
            </a:r>
            <a:r>
              <a:rPr lang="es">
                <a:solidFill>
                  <a:schemeClr val="dk1"/>
                </a:solidFill>
                <a:latin typeface="Times New Roman"/>
                <a:ea typeface="Times New Roman"/>
                <a:cs typeface="Times New Roman"/>
                <a:sym typeface="Times New Roman"/>
              </a:rPr>
              <a:t> o encuentros y revisar las decisiones arbitrales con la excepción de las consecuencias disciplinarias de aquellas. </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55"/>
          <p:cNvSpPr txBox="1">
            <a:spLocks noGrp="1"/>
          </p:cNvSpPr>
          <p:nvPr>
            <p:ph type="body" idx="1"/>
          </p:nvPr>
        </p:nvSpPr>
        <p:spPr>
          <a:xfrm>
            <a:off x="311700" y="95250"/>
            <a:ext cx="8520600" cy="4803300"/>
          </a:xfrm>
          <a:prstGeom prst="rect">
            <a:avLst/>
          </a:prstGeom>
        </p:spPr>
        <p:txBody>
          <a:bodyPr spcFirstLastPara="1" wrap="square" lIns="91425" tIns="91425" rIns="91425" bIns="91425" anchor="t" anchorCtr="0">
            <a:noAutofit/>
          </a:bodyPr>
          <a:lstStyle/>
          <a:p>
            <a:pPr marL="457200" lvl="0" indent="-342900" algn="just" rtl="0">
              <a:spcBef>
                <a:spcPts val="0"/>
              </a:spcBef>
              <a:spcAft>
                <a:spcPts val="0"/>
              </a:spcAft>
              <a:buClr>
                <a:schemeClr val="dk1"/>
              </a:buClr>
              <a:buSzPts val="1800"/>
              <a:buFont typeface="Times New Roman"/>
              <a:buChar char="-"/>
            </a:pPr>
            <a:r>
              <a:rPr lang="es" b="1" u="sng">
                <a:solidFill>
                  <a:schemeClr val="dk1"/>
                </a:solidFill>
                <a:latin typeface="Times New Roman"/>
                <a:ea typeface="Times New Roman"/>
                <a:cs typeface="Times New Roman"/>
                <a:sym typeface="Times New Roman"/>
              </a:rPr>
              <a:t>INTEGRIDAD de las competiciones deportivas</a:t>
            </a:r>
            <a:r>
              <a:rPr lang="es">
                <a:solidFill>
                  <a:schemeClr val="dk1"/>
                </a:solidFill>
                <a:latin typeface="Times New Roman"/>
                <a:ea typeface="Times New Roman"/>
                <a:cs typeface="Times New Roman"/>
                <a:sym typeface="Times New Roman"/>
              </a:rPr>
              <a:t>: queda prohibida a las entidades deportivas, deportistas, a las técnicas, a las árbitras y a las juezas, a las directivas, y a cualquier otra persona que forme parte de las federaciones deportivas, de los clubes deportivos, agrupaciones deportivas y cualesquiera otras entidades deportivas:  </a:t>
            </a: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a) La realización de apuestas que tengan una relación directa o indirecta con las pruebas, partidos o competiciones en que aquellas personas participen personalmente o sus entidades.  </a:t>
            </a: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b) La participación en tales apuestas en condición de pronosticadores, pronosticadoras, asesores, asesoras y análogas condiciones.  </a:t>
            </a: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9144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c) La tenencia de intereses o de derechos en empresas que promuevan, negocien, organicen o dirijan aquellas apuestas, así como la vinculación laboral, mercantil o de otra naturaleza con las mismas.</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56"/>
          <p:cNvSpPr txBox="1">
            <a:spLocks noGrp="1"/>
          </p:cNvSpPr>
          <p:nvPr>
            <p:ph type="body" idx="1"/>
          </p:nvPr>
        </p:nvSpPr>
        <p:spPr>
          <a:xfrm>
            <a:off x="311700" y="530675"/>
            <a:ext cx="8520600" cy="40383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Las federaciones deportivas y cualesquiera otras entidades organizadoras de competiciones deportivas se encuentran obligadas a adoptar medidas que traten de </a:t>
            </a:r>
            <a:r>
              <a:rPr lang="es" b="1" u="sng">
                <a:solidFill>
                  <a:schemeClr val="dk1"/>
                </a:solidFill>
                <a:latin typeface="Times New Roman"/>
                <a:ea typeface="Times New Roman"/>
                <a:cs typeface="Times New Roman"/>
                <a:sym typeface="Times New Roman"/>
              </a:rPr>
              <a:t>GARANTIZAR LA INTEGRIDAD DE LAS COMPETICIONES</a:t>
            </a:r>
            <a:r>
              <a:rPr lang="es">
                <a:solidFill>
                  <a:schemeClr val="dk1"/>
                </a:solidFill>
                <a:latin typeface="Times New Roman"/>
                <a:ea typeface="Times New Roman"/>
                <a:cs typeface="Times New Roman"/>
                <a:sym typeface="Times New Roman"/>
              </a:rPr>
              <a:t>. Tales entidades estarán obligadas a la unificación de horarios en las últimas jornadas de las ligas regulares y a incorporar reglamentariamente la prohibición de incentivos a terceras personas o entidades para obtener resultados positivos. </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57"/>
          <p:cNvSpPr txBox="1">
            <a:spLocks noGrp="1"/>
          </p:cNvSpPr>
          <p:nvPr>
            <p:ph type="body" idx="1"/>
          </p:nvPr>
        </p:nvSpPr>
        <p:spPr>
          <a:xfrm>
            <a:off x="311700" y="530675"/>
            <a:ext cx="8520600" cy="40383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En aquellos casos en que un </a:t>
            </a:r>
            <a:r>
              <a:rPr lang="es" b="1" u="sng">
                <a:solidFill>
                  <a:schemeClr val="dk1"/>
                </a:solidFill>
                <a:latin typeface="Times New Roman"/>
                <a:ea typeface="Times New Roman"/>
                <a:cs typeface="Times New Roman"/>
                <a:sym typeface="Times New Roman"/>
              </a:rPr>
              <a:t>club o una agrupación deportivos</a:t>
            </a:r>
            <a:r>
              <a:rPr lang="es">
                <a:solidFill>
                  <a:schemeClr val="dk1"/>
                </a:solidFill>
                <a:latin typeface="Times New Roman"/>
                <a:ea typeface="Times New Roman"/>
                <a:cs typeface="Times New Roman"/>
                <a:sym typeface="Times New Roman"/>
              </a:rPr>
              <a:t> hubiese venido compitiendo tradicionalmente en un territorio histórico limítrofe y distinto al de su domicilio social podrá mantener su inscripción en la competición correspondiente al territorio donde ha desarrollado dicha actividad competitiva.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Los clubes y agrupaciones que a la entrada en vigor de esta ley </a:t>
            </a:r>
            <a:r>
              <a:rPr lang="es" b="1" u="sng">
                <a:solidFill>
                  <a:schemeClr val="dk1"/>
                </a:solidFill>
                <a:latin typeface="Times New Roman"/>
                <a:ea typeface="Times New Roman"/>
                <a:cs typeface="Times New Roman"/>
                <a:sym typeface="Times New Roman"/>
              </a:rPr>
              <a:t>quieran adscribirse por primera vez a la federación deportiva de un territorio histórico distinto al de su domicilio social</a:t>
            </a:r>
            <a:r>
              <a:rPr lang="es" b="1">
                <a:solidFill>
                  <a:schemeClr val="dk1"/>
                </a:solidFill>
                <a:latin typeface="Times New Roman"/>
                <a:ea typeface="Times New Roman"/>
                <a:cs typeface="Times New Roman"/>
                <a:sym typeface="Times New Roman"/>
              </a:rPr>
              <a:t> </a:t>
            </a:r>
            <a:r>
              <a:rPr lang="es">
                <a:solidFill>
                  <a:schemeClr val="dk1"/>
                </a:solidFill>
                <a:latin typeface="Times New Roman"/>
                <a:ea typeface="Times New Roman"/>
                <a:cs typeface="Times New Roman"/>
                <a:sym typeface="Times New Roman"/>
              </a:rPr>
              <a:t>deberán contar con</a:t>
            </a:r>
            <a:r>
              <a:rPr lang="es" b="1">
                <a:solidFill>
                  <a:schemeClr val="dk1"/>
                </a:solidFill>
                <a:latin typeface="Times New Roman"/>
                <a:ea typeface="Times New Roman"/>
                <a:cs typeface="Times New Roman"/>
                <a:sym typeface="Times New Roman"/>
              </a:rPr>
              <a:t> </a:t>
            </a:r>
            <a:r>
              <a:rPr lang="es" b="1" u="sng">
                <a:solidFill>
                  <a:schemeClr val="dk1"/>
                </a:solidFill>
                <a:latin typeface="Times New Roman"/>
                <a:ea typeface="Times New Roman"/>
                <a:cs typeface="Times New Roman"/>
                <a:sym typeface="Times New Roman"/>
              </a:rPr>
              <a:t>la autorización de la federación deportiva correspondiente a su domicilio social y de la federación deportiva en la que se pretende la inscripción cuando exista federación territorial de la modalidad deportiva, de lo contrario será la federación vasca quien lo autorice.</a:t>
            </a:r>
            <a:endParaRPr b="1" u="sng"/>
          </a:p>
        </p:txBody>
      </p:sp>
    </p:spTree>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58"/>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3220">
                <a:latin typeface="Times New Roman"/>
                <a:ea typeface="Times New Roman"/>
                <a:cs typeface="Times New Roman"/>
                <a:sym typeface="Times New Roman"/>
              </a:rPr>
              <a:t>LICENCIAS DEPORTIVAS</a:t>
            </a:r>
            <a:endParaRPr sz="3220">
              <a:latin typeface="Times New Roman"/>
              <a:ea typeface="Times New Roman"/>
              <a:cs typeface="Times New Roman"/>
              <a:sym typeface="Times New Roman"/>
            </a:endParaRPr>
          </a:p>
        </p:txBody>
      </p:sp>
      <p:sp>
        <p:nvSpPr>
          <p:cNvPr id="292" name="Google Shape;292;p58"/>
          <p:cNvSpPr txBox="1">
            <a:spLocks noGrp="1"/>
          </p:cNvSpPr>
          <p:nvPr>
            <p:ph type="body" idx="1"/>
          </p:nvPr>
        </p:nvSpPr>
        <p:spPr>
          <a:xfrm>
            <a:off x="311700" y="1279075"/>
            <a:ext cx="8520600" cy="35652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b="1">
                <a:solidFill>
                  <a:schemeClr val="dk1"/>
                </a:solidFill>
                <a:latin typeface="Times New Roman"/>
                <a:ea typeface="Times New Roman"/>
                <a:cs typeface="Times New Roman"/>
                <a:sym typeface="Times New Roman"/>
              </a:rPr>
              <a:t>NECESIDAD DE LICENCIA</a:t>
            </a:r>
            <a:r>
              <a:rPr lang="es">
                <a:solidFill>
                  <a:schemeClr val="dk1"/>
                </a:solidFill>
                <a:latin typeface="Times New Roman"/>
                <a:ea typeface="Times New Roman"/>
                <a:cs typeface="Times New Roman"/>
                <a:sym typeface="Times New Roman"/>
              </a:rPr>
              <a:t>: para participar en las competiciones deportivas de carácter oficial previstas en esta ley será necesario estar en posesión de la licencia de acuerdo con las condiciones que se establezcan en las disposiciones de desarrollo.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Las federaciones deportivas podrán emitir también </a:t>
            </a:r>
            <a:r>
              <a:rPr lang="es" b="1" u="sng">
                <a:solidFill>
                  <a:schemeClr val="dk1"/>
                </a:solidFill>
                <a:latin typeface="Times New Roman"/>
                <a:ea typeface="Times New Roman"/>
                <a:cs typeface="Times New Roman"/>
                <a:sym typeface="Times New Roman"/>
              </a:rPr>
              <a:t>TARJETAS RECREATIVAS O DE SERVICIOS, NO OFICIALES, DE SUSCRIPCIÓN VOLUNTARIA</a:t>
            </a:r>
            <a:r>
              <a:rPr lang="es">
                <a:solidFill>
                  <a:schemeClr val="dk1"/>
                </a:solidFill>
                <a:latin typeface="Times New Roman"/>
                <a:ea typeface="Times New Roman"/>
                <a:cs typeface="Times New Roman"/>
                <a:sym typeface="Times New Roman"/>
              </a:rPr>
              <a:t>, que no conllevarán el derecho a participar en competición oficial alguna y que no supondrán la integración en la federación deportiva correspondiente, dando lugar únicamente a la participación en competiciones no oficiales o a la obtención de determinados servicios.</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59"/>
          <p:cNvSpPr txBox="1">
            <a:spLocks noGrp="1"/>
          </p:cNvSpPr>
          <p:nvPr>
            <p:ph type="body" idx="1"/>
          </p:nvPr>
        </p:nvSpPr>
        <p:spPr>
          <a:xfrm>
            <a:off x="311700" y="557900"/>
            <a:ext cx="8520600" cy="40110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u="sng">
                <a:solidFill>
                  <a:schemeClr val="dk1"/>
                </a:solidFill>
                <a:latin typeface="Times New Roman"/>
                <a:ea typeface="Times New Roman"/>
                <a:cs typeface="Times New Roman"/>
                <a:sym typeface="Times New Roman"/>
              </a:rPr>
              <a:t>Expedición de licencias</a:t>
            </a:r>
            <a:r>
              <a:rPr lang="es">
                <a:solidFill>
                  <a:schemeClr val="dk1"/>
                </a:solidFill>
                <a:latin typeface="Times New Roman"/>
                <a:ea typeface="Times New Roman"/>
                <a:cs typeface="Times New Roman"/>
                <a:sym typeface="Times New Roman"/>
              </a:rPr>
              <a:t>: el Gobierno Vasco determinará reglamentariamente la obligación de efectuar </a:t>
            </a:r>
            <a:r>
              <a:rPr lang="es" b="1" u="sng">
                <a:solidFill>
                  <a:schemeClr val="dk1"/>
                </a:solidFill>
                <a:latin typeface="Times New Roman"/>
                <a:ea typeface="Times New Roman"/>
                <a:cs typeface="Times New Roman"/>
                <a:sym typeface="Times New Roman"/>
              </a:rPr>
              <a:t>RECONOCIMIENTOS MÉDICOS</a:t>
            </a:r>
            <a:r>
              <a:rPr lang="es">
                <a:solidFill>
                  <a:schemeClr val="dk1"/>
                </a:solidFill>
                <a:latin typeface="Times New Roman"/>
                <a:ea typeface="Times New Roman"/>
                <a:cs typeface="Times New Roman"/>
                <a:sym typeface="Times New Roman"/>
              </a:rPr>
              <a:t> con carácter previo a la expedición o renovación de la correspondiente licencia en aquellas modalidades o disciplinas deportivas en que se considere necesario para una mejor prevención de los riesgos para la salud de sus practicantes.</a:t>
            </a: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El objetivo de la realización de estos reconocimientos médicos es proteger la salud de las deportistas y los deportistas. La expedición de las licencias tendrá </a:t>
            </a:r>
            <a:r>
              <a:rPr lang="es" b="1" u="sng">
                <a:solidFill>
                  <a:schemeClr val="dk1"/>
                </a:solidFill>
                <a:latin typeface="Times New Roman"/>
                <a:ea typeface="Times New Roman"/>
                <a:cs typeface="Times New Roman"/>
                <a:sym typeface="Times New Roman"/>
              </a:rPr>
              <a:t>CARÁCTER REGLADO</a:t>
            </a:r>
            <a:r>
              <a:rPr lang="es">
                <a:solidFill>
                  <a:schemeClr val="dk1"/>
                </a:solidFill>
                <a:latin typeface="Times New Roman"/>
                <a:ea typeface="Times New Roman"/>
                <a:cs typeface="Times New Roman"/>
                <a:sym typeface="Times New Roman"/>
              </a:rPr>
              <a:t>, no pudiendo denegarse su emisión cuando la solicitante o el solicitante reúna las condiciones necesarias para su obtención.</a:t>
            </a:r>
            <a:endParaRPr/>
          </a:p>
        </p:txBody>
      </p:sp>
    </p:spTree>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60"/>
          <p:cNvSpPr txBox="1">
            <a:spLocks noGrp="1"/>
          </p:cNvSpPr>
          <p:nvPr>
            <p:ph type="body" idx="1"/>
          </p:nvPr>
        </p:nvSpPr>
        <p:spPr>
          <a:xfrm>
            <a:off x="311700" y="326575"/>
            <a:ext cx="8520600" cy="4242300"/>
          </a:xfrm>
          <a:prstGeom prst="rect">
            <a:avLst/>
          </a:prstGeom>
        </p:spPr>
        <p:txBody>
          <a:bodyPr spcFirstLastPara="1" wrap="square" lIns="91425" tIns="91425" rIns="91425" bIns="91425" anchor="t" anchorCtr="0">
            <a:normAutofit fontScale="70000" lnSpcReduction="20000"/>
          </a:bodyPr>
          <a:lstStyle/>
          <a:p>
            <a:pPr marL="450000" lvl="0" indent="-342106" algn="just" rtl="0">
              <a:spcBef>
                <a:spcPts val="0"/>
              </a:spcBef>
              <a:spcAft>
                <a:spcPts val="0"/>
              </a:spcAft>
              <a:buClr>
                <a:schemeClr val="dk1"/>
              </a:buClr>
              <a:buSzPct val="100000"/>
              <a:buFont typeface="Times New Roman"/>
              <a:buChar char="●"/>
            </a:pPr>
            <a:r>
              <a:rPr lang="es" sz="3250" u="sng">
                <a:solidFill>
                  <a:schemeClr val="dk1"/>
                </a:solidFill>
                <a:latin typeface="Times New Roman"/>
                <a:ea typeface="Times New Roman"/>
                <a:cs typeface="Times New Roman"/>
                <a:sym typeface="Times New Roman"/>
              </a:rPr>
              <a:t>Aseguramiento de las personas titulares de licencias</a:t>
            </a:r>
            <a:r>
              <a:rPr lang="es" sz="3250">
                <a:solidFill>
                  <a:schemeClr val="dk1"/>
                </a:solidFill>
                <a:latin typeface="Times New Roman"/>
                <a:ea typeface="Times New Roman"/>
                <a:cs typeface="Times New Roman"/>
                <a:sym typeface="Times New Roman"/>
              </a:rPr>
              <a:t>: Las licencias federativas, escolares y universitarias llevarán aparejado un seguro que garantice la cobertura de los siguientes riesgos:</a:t>
            </a:r>
            <a:endParaRPr sz="3250">
              <a:solidFill>
                <a:schemeClr val="dk1"/>
              </a:solidFill>
              <a:latin typeface="Times New Roman"/>
              <a:ea typeface="Times New Roman"/>
              <a:cs typeface="Times New Roman"/>
              <a:sym typeface="Times New Roman"/>
            </a:endParaRPr>
          </a:p>
          <a:p>
            <a:pPr marL="450000" lvl="0" indent="0" algn="just" rtl="0">
              <a:spcBef>
                <a:spcPts val="0"/>
              </a:spcBef>
              <a:spcAft>
                <a:spcPts val="0"/>
              </a:spcAft>
              <a:buNone/>
            </a:pPr>
            <a:endParaRPr sz="3250">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ct val="33846"/>
              <a:buFont typeface="Arial"/>
              <a:buNone/>
            </a:pPr>
            <a:r>
              <a:rPr lang="es" sz="3250" b="1">
                <a:solidFill>
                  <a:schemeClr val="dk1"/>
                </a:solidFill>
                <a:latin typeface="Times New Roman"/>
                <a:ea typeface="Times New Roman"/>
                <a:cs typeface="Times New Roman"/>
                <a:sym typeface="Times New Roman"/>
              </a:rPr>
              <a:t>a) Responsabilidad civil. </a:t>
            </a:r>
            <a:endParaRPr sz="3250" b="1">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ct val="33846"/>
              <a:buFont typeface="Arial"/>
              <a:buNone/>
            </a:pPr>
            <a:endParaRPr sz="3250" b="1">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ct val="33846"/>
              <a:buFont typeface="Arial"/>
              <a:buNone/>
            </a:pPr>
            <a:r>
              <a:rPr lang="es" sz="3250" b="1">
                <a:solidFill>
                  <a:schemeClr val="dk1"/>
                </a:solidFill>
                <a:latin typeface="Times New Roman"/>
                <a:ea typeface="Times New Roman"/>
                <a:cs typeface="Times New Roman"/>
                <a:sym typeface="Times New Roman"/>
              </a:rPr>
              <a:t>b)Indemnización para supuestos de pérdidas anatómicas o funcionales o de fallecimiento.</a:t>
            </a:r>
            <a:r>
              <a:rPr lang="es" sz="3250">
                <a:solidFill>
                  <a:schemeClr val="dk1"/>
                </a:solidFill>
                <a:latin typeface="Times New Roman"/>
                <a:ea typeface="Times New Roman"/>
                <a:cs typeface="Times New Roman"/>
                <a:sym typeface="Times New Roman"/>
              </a:rPr>
              <a:t> </a:t>
            </a:r>
            <a:endParaRPr sz="3250">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ct val="33846"/>
              <a:buFont typeface="Arial"/>
              <a:buNone/>
            </a:pPr>
            <a:endParaRPr sz="3250">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ct val="33846"/>
              <a:buFont typeface="Arial"/>
              <a:buNone/>
            </a:pPr>
            <a:r>
              <a:rPr lang="es" sz="3250">
                <a:solidFill>
                  <a:schemeClr val="dk1"/>
                </a:solidFill>
                <a:latin typeface="Times New Roman"/>
                <a:ea typeface="Times New Roman"/>
                <a:cs typeface="Times New Roman"/>
                <a:sym typeface="Times New Roman"/>
              </a:rPr>
              <a:t>La </a:t>
            </a:r>
            <a:r>
              <a:rPr lang="es" sz="3250" u="sng">
                <a:solidFill>
                  <a:schemeClr val="dk1"/>
                </a:solidFill>
                <a:latin typeface="Times New Roman"/>
                <a:ea typeface="Times New Roman"/>
                <a:cs typeface="Times New Roman"/>
                <a:sym typeface="Times New Roman"/>
              </a:rPr>
              <a:t>asistencia sanitaria</a:t>
            </a:r>
            <a:r>
              <a:rPr lang="es" sz="3250">
                <a:solidFill>
                  <a:schemeClr val="dk1"/>
                </a:solidFill>
                <a:latin typeface="Times New Roman"/>
                <a:ea typeface="Times New Roman"/>
                <a:cs typeface="Times New Roman"/>
                <a:sym typeface="Times New Roman"/>
              </a:rPr>
              <a:t> derivada de la participación de las personas titulares de las citadas licencias en las competiciones deportivas reguladas en esta ley, o en sus entrenamientos, y que no tenga cubiertas posibles contingencias sanitarias a través de otro seguro, constituye una </a:t>
            </a:r>
            <a:r>
              <a:rPr lang="es" sz="3250" u="sng">
                <a:solidFill>
                  <a:schemeClr val="dk1"/>
                </a:solidFill>
                <a:latin typeface="Times New Roman"/>
                <a:ea typeface="Times New Roman"/>
                <a:cs typeface="Times New Roman"/>
                <a:sym typeface="Times New Roman"/>
              </a:rPr>
              <a:t>prestación ordinaria del sistema sanitario público</a:t>
            </a:r>
            <a:r>
              <a:rPr lang="es" sz="3250">
                <a:solidFill>
                  <a:schemeClr val="dk1"/>
                </a:solidFill>
                <a:latin typeface="Times New Roman"/>
                <a:ea typeface="Times New Roman"/>
                <a:cs typeface="Times New Roman"/>
                <a:sym typeface="Times New Roman"/>
              </a:rPr>
              <a:t> que le corresponda.</a:t>
            </a:r>
            <a:endParaRPr sz="3250">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ct val="61111"/>
              <a:buFont typeface="Arial"/>
              <a:buNone/>
            </a:pP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ct val="61111"/>
              <a:buFont typeface="Arial"/>
              <a:buNone/>
            </a:pP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61"/>
          <p:cNvSpPr txBox="1">
            <a:spLocks noGrp="1"/>
          </p:cNvSpPr>
          <p:nvPr>
            <p:ph type="body" idx="1"/>
          </p:nvPr>
        </p:nvSpPr>
        <p:spPr>
          <a:xfrm>
            <a:off x="311700" y="544275"/>
            <a:ext cx="8520600" cy="40245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u="sng">
                <a:solidFill>
                  <a:schemeClr val="dk1"/>
                </a:solidFill>
                <a:latin typeface="Times New Roman"/>
                <a:ea typeface="Times New Roman"/>
                <a:cs typeface="Times New Roman"/>
                <a:sym typeface="Times New Roman"/>
              </a:rPr>
              <a:t>Licencias federativas</a:t>
            </a:r>
            <a:r>
              <a:rPr lang="es">
                <a:solidFill>
                  <a:schemeClr val="dk1"/>
                </a:solidFill>
                <a:latin typeface="Times New Roman"/>
                <a:ea typeface="Times New Roman"/>
                <a:cs typeface="Times New Roman"/>
                <a:sym typeface="Times New Roman"/>
              </a:rPr>
              <a:t>: las federaciones vascas y las federaciones territoriales son las entidades competentes en la Comunidad Autónoma del País Vasco para emitir y tramitar, respectivamente, las licencias federativas. </a:t>
            </a: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Es obligación de las deportistas y los deportistas federados asistir a las convocatorias de las selecciones territoriales y vascas para la participación en competiciones deportivas o para su preparación.</a:t>
            </a:r>
            <a:endParaRPr/>
          </a:p>
        </p:txBody>
      </p:sp>
    </p:spTree>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62"/>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3220">
                <a:latin typeface="Times New Roman"/>
                <a:ea typeface="Times New Roman"/>
                <a:cs typeface="Times New Roman"/>
                <a:sym typeface="Times New Roman"/>
              </a:rPr>
              <a:t>INVESTIGACIÓN E INNOVACIÓN</a:t>
            </a:r>
            <a:endParaRPr sz="3220">
              <a:latin typeface="Times New Roman"/>
              <a:ea typeface="Times New Roman"/>
              <a:cs typeface="Times New Roman"/>
              <a:sym typeface="Times New Roman"/>
            </a:endParaRPr>
          </a:p>
        </p:txBody>
      </p:sp>
      <p:sp>
        <p:nvSpPr>
          <p:cNvPr id="313" name="Google Shape;313;p62"/>
          <p:cNvSpPr txBox="1">
            <a:spLocks noGrp="1"/>
          </p:cNvSpPr>
          <p:nvPr>
            <p:ph type="body" idx="1"/>
          </p:nvPr>
        </p:nvSpPr>
        <p:spPr>
          <a:xfrm>
            <a:off x="311700" y="1510400"/>
            <a:ext cx="8520600" cy="33609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Sin perjuicio de lo establecido en la Ley 4/2018, de 28 de junio, de Formación Profesional del País Vasco, los departamentos de la Administración general de la Comunidad Autónoma competentes en materia de deporte, salud, educación, tecnología y desarrollo económico </a:t>
            </a:r>
            <a:r>
              <a:rPr lang="es" u="sng">
                <a:solidFill>
                  <a:schemeClr val="dk1"/>
                </a:solidFill>
                <a:latin typeface="Times New Roman"/>
                <a:ea typeface="Times New Roman"/>
                <a:cs typeface="Times New Roman"/>
                <a:sym typeface="Times New Roman"/>
              </a:rPr>
              <a:t>promoverán el impulso, desarrollo y ejecución de actuaciones de investigación e innovación en el ámbito de las ciencias de la actividad física y del deporte</a:t>
            </a:r>
            <a:r>
              <a:rPr lang="es">
                <a:solidFill>
                  <a:schemeClr val="dk1"/>
                </a:solidFill>
                <a:latin typeface="Times New Roman"/>
                <a:ea typeface="Times New Roman"/>
                <a:cs typeface="Times New Roman"/>
                <a:sym typeface="Times New Roman"/>
              </a:rPr>
              <a:t>, estableciendo fórmulas de colaboración con otras administraciones públicas, universidades, centros de Formación Profesional, colegios profesionales, federaciones deportivas y distintos entes y agentes deportivos.</a:t>
            </a:r>
            <a:endParaRPr/>
          </a:p>
        </p:txBody>
      </p:sp>
    </p:spTree>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63"/>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3220">
                <a:latin typeface="Times New Roman"/>
                <a:ea typeface="Times New Roman"/>
                <a:cs typeface="Times New Roman"/>
                <a:sym typeface="Times New Roman"/>
              </a:rPr>
              <a:t>VOLUNTARIADO DEPORTIVO</a:t>
            </a:r>
            <a:endParaRPr sz="3220">
              <a:latin typeface="Times New Roman"/>
              <a:ea typeface="Times New Roman"/>
              <a:cs typeface="Times New Roman"/>
              <a:sym typeface="Times New Roman"/>
            </a:endParaRPr>
          </a:p>
        </p:txBody>
      </p:sp>
      <p:sp>
        <p:nvSpPr>
          <p:cNvPr id="319" name="Google Shape;319;p63"/>
          <p:cNvSpPr txBox="1">
            <a:spLocks noGrp="1"/>
          </p:cNvSpPr>
          <p:nvPr>
            <p:ph type="body" idx="1"/>
          </p:nvPr>
        </p:nvSpPr>
        <p:spPr>
          <a:xfrm>
            <a:off x="311700" y="1319900"/>
            <a:ext cx="8520600" cy="34833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A los efectos de la presente ley, se entiende por voluntariado deportivo la participación ciudadana organizada en el ejercicio de las acciones de voluntariado en el área de la actividad física y del deporte en el País Vasco, mediante el establecimiento de programas de acción voluntaria en dicha área, desarrolladas por las entidades sin ánimo de lucro, todo ello en el marco de lo dispuesto en las disposiciones generales en materia de voluntariado.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Se considerará </a:t>
            </a:r>
            <a:r>
              <a:rPr lang="es" b="1" u="sng">
                <a:solidFill>
                  <a:schemeClr val="dk1"/>
                </a:solidFill>
                <a:latin typeface="Times New Roman"/>
                <a:ea typeface="Times New Roman"/>
                <a:cs typeface="Times New Roman"/>
                <a:sym typeface="Times New Roman"/>
              </a:rPr>
              <a:t>voluntariado deportivo</a:t>
            </a:r>
            <a:r>
              <a:rPr lang="es">
                <a:solidFill>
                  <a:schemeClr val="dk1"/>
                </a:solidFill>
                <a:latin typeface="Times New Roman"/>
                <a:ea typeface="Times New Roman"/>
                <a:cs typeface="Times New Roman"/>
                <a:sym typeface="Times New Roman"/>
              </a:rPr>
              <a:t>, sin perjuicio de los restantes requisitos establecidos en la legislación vigente, la </a:t>
            </a:r>
            <a:r>
              <a:rPr lang="es" b="1" u="sng">
                <a:solidFill>
                  <a:schemeClr val="dk1"/>
                </a:solidFill>
                <a:latin typeface="Times New Roman"/>
                <a:ea typeface="Times New Roman"/>
                <a:cs typeface="Times New Roman"/>
                <a:sym typeface="Times New Roman"/>
              </a:rPr>
              <a:t>pertenencia a los órganos de administración y técnicos</a:t>
            </a:r>
            <a:r>
              <a:rPr lang="es">
                <a:solidFill>
                  <a:schemeClr val="dk1"/>
                </a:solidFill>
                <a:latin typeface="Times New Roman"/>
                <a:ea typeface="Times New Roman"/>
                <a:cs typeface="Times New Roman"/>
                <a:sym typeface="Times New Roman"/>
              </a:rPr>
              <a:t> de las entidades deportivas reguladas en esta ley.</a:t>
            </a:r>
            <a:endParaRPr/>
          </a:p>
        </p:txBody>
      </p:sp>
    </p:spTree>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64"/>
          <p:cNvSpPr txBox="1">
            <a:spLocks noGrp="1"/>
          </p:cNvSpPr>
          <p:nvPr>
            <p:ph type="title"/>
          </p:nvPr>
        </p:nvSpPr>
        <p:spPr>
          <a:xfrm>
            <a:off x="311700" y="204100"/>
            <a:ext cx="8520600" cy="707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3220">
                <a:latin typeface="Times New Roman"/>
                <a:ea typeface="Times New Roman"/>
                <a:cs typeface="Times New Roman"/>
                <a:sym typeface="Times New Roman"/>
              </a:rPr>
              <a:t>PROTECCIÓN DE LOS DEPORTISTAS MENORES</a:t>
            </a:r>
            <a:endParaRPr sz="3220">
              <a:latin typeface="Times New Roman"/>
              <a:ea typeface="Times New Roman"/>
              <a:cs typeface="Times New Roman"/>
              <a:sym typeface="Times New Roman"/>
            </a:endParaRPr>
          </a:p>
        </p:txBody>
      </p:sp>
      <p:sp>
        <p:nvSpPr>
          <p:cNvPr id="325" name="Google Shape;325;p64"/>
          <p:cNvSpPr txBox="1">
            <a:spLocks noGrp="1"/>
          </p:cNvSpPr>
          <p:nvPr>
            <p:ph type="body" idx="1"/>
          </p:nvPr>
        </p:nvSpPr>
        <p:spPr>
          <a:xfrm>
            <a:off x="311700" y="1374325"/>
            <a:ext cx="8520600" cy="3701100"/>
          </a:xfrm>
          <a:prstGeom prst="rect">
            <a:avLst/>
          </a:prstGeom>
        </p:spPr>
        <p:txBody>
          <a:bodyPr spcFirstLastPara="1" wrap="square" lIns="91425" tIns="91425" rIns="91425" bIns="91425" anchor="t" anchorCtr="0">
            <a:normAutofit lnSpcReduction="10000"/>
          </a:bodyPr>
          <a:lstStyle/>
          <a:p>
            <a:pPr marL="457200" lvl="0" indent="-337940" algn="just" rtl="0">
              <a:spcBef>
                <a:spcPts val="0"/>
              </a:spcBef>
              <a:spcAft>
                <a:spcPts val="0"/>
              </a:spcAft>
              <a:buClr>
                <a:schemeClr val="dk1"/>
              </a:buClr>
              <a:buSzPct val="100000"/>
              <a:buFont typeface="Times New Roman"/>
              <a:buChar char="-"/>
            </a:pPr>
            <a:r>
              <a:rPr lang="es" sz="2025">
                <a:solidFill>
                  <a:schemeClr val="dk1"/>
                </a:solidFill>
                <a:latin typeface="Times New Roman"/>
                <a:ea typeface="Times New Roman"/>
                <a:cs typeface="Times New Roman"/>
                <a:sym typeface="Times New Roman"/>
              </a:rPr>
              <a:t>Hasta los 18 años </a:t>
            </a:r>
            <a:r>
              <a:rPr lang="es" sz="2025" u="sng">
                <a:solidFill>
                  <a:schemeClr val="dk1"/>
                </a:solidFill>
                <a:latin typeface="Times New Roman"/>
                <a:ea typeface="Times New Roman"/>
                <a:cs typeface="Times New Roman"/>
                <a:sym typeface="Times New Roman"/>
              </a:rPr>
              <a:t>no se podrán ejercer</a:t>
            </a:r>
            <a:r>
              <a:rPr lang="es" sz="2025">
                <a:solidFill>
                  <a:schemeClr val="dk1"/>
                </a:solidFill>
                <a:latin typeface="Times New Roman"/>
                <a:ea typeface="Times New Roman"/>
                <a:cs typeface="Times New Roman"/>
                <a:sym typeface="Times New Roman"/>
              </a:rPr>
              <a:t> derechos de retención, de prórroga forzosa o similares en relación con las licencias federativas para las competiciones oficiales vascas. Las licencias federativas serán, en principio, de carácter anual, con las excepciones de:</a:t>
            </a:r>
            <a:endParaRPr sz="2025">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ct val="54300"/>
              <a:buFont typeface="Arial"/>
              <a:buNone/>
            </a:pPr>
            <a:endParaRPr sz="2025">
              <a:solidFill>
                <a:schemeClr val="dk1"/>
              </a:solidFill>
              <a:latin typeface="Times New Roman"/>
              <a:ea typeface="Times New Roman"/>
              <a:cs typeface="Times New Roman"/>
              <a:sym typeface="Times New Roman"/>
            </a:endParaRPr>
          </a:p>
          <a:p>
            <a:pPr marL="719999" lvl="0" indent="-3299" algn="just" rtl="0">
              <a:spcBef>
                <a:spcPts val="0"/>
              </a:spcBef>
              <a:spcAft>
                <a:spcPts val="0"/>
              </a:spcAft>
              <a:buNone/>
            </a:pPr>
            <a:r>
              <a:rPr lang="es" sz="2025">
                <a:solidFill>
                  <a:schemeClr val="dk1"/>
                </a:solidFill>
                <a:latin typeface="Times New Roman"/>
                <a:ea typeface="Times New Roman"/>
                <a:cs typeface="Times New Roman"/>
                <a:sym typeface="Times New Roman"/>
              </a:rPr>
              <a:t>a) La existencia de contratos laborales suscritos por las deportistas y los deportistas profesionales menores de edad. En este caso, las licencias podrán prorrogarse por la misma duración que el contrato laboral. </a:t>
            </a:r>
            <a:endParaRPr sz="2025">
              <a:solidFill>
                <a:schemeClr val="dk1"/>
              </a:solidFill>
              <a:latin typeface="Times New Roman"/>
              <a:ea typeface="Times New Roman"/>
              <a:cs typeface="Times New Roman"/>
              <a:sym typeface="Times New Roman"/>
            </a:endParaRPr>
          </a:p>
          <a:p>
            <a:pPr marL="719999" lvl="0" indent="-3299" algn="just" rtl="0">
              <a:spcBef>
                <a:spcPts val="0"/>
              </a:spcBef>
              <a:spcAft>
                <a:spcPts val="0"/>
              </a:spcAft>
              <a:buClr>
                <a:schemeClr val="dk1"/>
              </a:buClr>
              <a:buSzPct val="54300"/>
              <a:buFont typeface="Arial"/>
              <a:buNone/>
            </a:pPr>
            <a:endParaRPr sz="2025">
              <a:solidFill>
                <a:schemeClr val="dk1"/>
              </a:solidFill>
              <a:latin typeface="Times New Roman"/>
              <a:ea typeface="Times New Roman"/>
              <a:cs typeface="Times New Roman"/>
              <a:sym typeface="Times New Roman"/>
            </a:endParaRPr>
          </a:p>
          <a:p>
            <a:pPr marL="719999" lvl="0" indent="-3299" algn="just" rtl="0">
              <a:spcBef>
                <a:spcPts val="0"/>
              </a:spcBef>
              <a:spcAft>
                <a:spcPts val="0"/>
              </a:spcAft>
              <a:buClr>
                <a:schemeClr val="dk1"/>
              </a:buClr>
              <a:buSzPct val="54300"/>
              <a:buFont typeface="Arial"/>
              <a:buNone/>
            </a:pPr>
            <a:r>
              <a:rPr lang="es" sz="2025">
                <a:solidFill>
                  <a:schemeClr val="dk1"/>
                </a:solidFill>
                <a:latin typeface="Times New Roman"/>
                <a:ea typeface="Times New Roman"/>
                <a:cs typeface="Times New Roman"/>
                <a:sym typeface="Times New Roman"/>
              </a:rPr>
              <a:t>b) La aprobación por la dirección de la Administración general de la Comunidad Autónoma competente en materia deportiva de reglamentos federativos que contemplen la posibilidad de un compromiso de mayor duración entre deportistas de 16 años o más y sus clubes.</a:t>
            </a:r>
            <a:endParaRPr sz="2025">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65"/>
          <p:cNvSpPr txBox="1">
            <a:spLocks noGrp="1"/>
          </p:cNvSpPr>
          <p:nvPr>
            <p:ph type="body" idx="1"/>
          </p:nvPr>
        </p:nvSpPr>
        <p:spPr>
          <a:xfrm>
            <a:off x="311700" y="557900"/>
            <a:ext cx="8520600" cy="40110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Las administraciones públicas y las federaciones deportivas deberán adoptar las medidas necesarias para estimular a las asociaciones deportivas a realizar una importante labor en el deporte base. Asimismo, deberán adoptarse medidas de protección para que la labor de promoción del deporte base por parte de estas asociaciones no sea desproporcionada.</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 La Administración, con los órganos competentes, tramitará las inspecciones e iniciativas necesarias para la protección de los derechos de los menores.</a:t>
            </a:r>
            <a:endParaRPr sz="2400"/>
          </a:p>
        </p:txBody>
      </p:sp>
    </p:spTree>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66"/>
          <p:cNvSpPr txBox="1">
            <a:spLocks noGrp="1"/>
          </p:cNvSpPr>
          <p:nvPr>
            <p:ph type="title"/>
          </p:nvPr>
        </p:nvSpPr>
        <p:spPr>
          <a:xfrm>
            <a:off x="311700" y="312975"/>
            <a:ext cx="8520600" cy="1020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3220">
                <a:latin typeface="Times New Roman"/>
                <a:ea typeface="Times New Roman"/>
                <a:cs typeface="Times New Roman"/>
                <a:sym typeface="Times New Roman"/>
              </a:rPr>
              <a:t>COBERTURA DE RIESGOS Y RESPONSABILIDAD CIVIL</a:t>
            </a:r>
            <a:endParaRPr sz="3220">
              <a:latin typeface="Times New Roman"/>
              <a:ea typeface="Times New Roman"/>
              <a:cs typeface="Times New Roman"/>
              <a:sym typeface="Times New Roman"/>
            </a:endParaRPr>
          </a:p>
        </p:txBody>
      </p:sp>
      <p:sp>
        <p:nvSpPr>
          <p:cNvPr id="336" name="Google Shape;336;p66"/>
          <p:cNvSpPr txBox="1">
            <a:spLocks noGrp="1"/>
          </p:cNvSpPr>
          <p:nvPr>
            <p:ph type="body" idx="1"/>
          </p:nvPr>
        </p:nvSpPr>
        <p:spPr>
          <a:xfrm>
            <a:off x="311700" y="2068275"/>
            <a:ext cx="8520600" cy="25008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u="sng">
                <a:solidFill>
                  <a:schemeClr val="dk1"/>
                </a:solidFill>
                <a:latin typeface="Times New Roman"/>
                <a:ea typeface="Times New Roman"/>
                <a:cs typeface="Times New Roman"/>
                <a:sym typeface="Times New Roman"/>
              </a:rPr>
              <a:t>Obligación de los poderes públicos</a:t>
            </a:r>
            <a:r>
              <a:rPr lang="es">
                <a:solidFill>
                  <a:schemeClr val="dk1"/>
                </a:solidFill>
                <a:latin typeface="Times New Roman"/>
                <a:ea typeface="Times New Roman"/>
                <a:cs typeface="Times New Roman"/>
                <a:sym typeface="Times New Roman"/>
              </a:rPr>
              <a:t>: los poderes públicos adoptarán, en el marco competencial correspondiente, las normas y acuerdos pertinentes para garantizar la adecuada seguridad de las personas participantes en actividades deportivas, así como de terceras personas y entidades, y la cobertura de los riesgos en el desarrollo de cualesquiera actividades deportivas.</a:t>
            </a:r>
            <a:endParaRPr/>
          </a:p>
        </p:txBody>
      </p:sp>
    </p:spTree>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67"/>
          <p:cNvSpPr txBox="1">
            <a:spLocks noGrp="1"/>
          </p:cNvSpPr>
          <p:nvPr>
            <p:ph type="body" idx="1"/>
          </p:nvPr>
        </p:nvSpPr>
        <p:spPr>
          <a:xfrm>
            <a:off x="311700" y="625925"/>
            <a:ext cx="8520600" cy="39429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u="sng">
                <a:solidFill>
                  <a:schemeClr val="dk1"/>
                </a:solidFill>
                <a:latin typeface="Times New Roman"/>
                <a:ea typeface="Times New Roman"/>
                <a:cs typeface="Times New Roman"/>
                <a:sym typeface="Times New Roman"/>
              </a:rPr>
              <a:t>Seguro de responsabilidad civil</a:t>
            </a:r>
            <a:r>
              <a:rPr lang="es">
                <a:solidFill>
                  <a:schemeClr val="dk1"/>
                </a:solidFill>
                <a:latin typeface="Times New Roman"/>
                <a:ea typeface="Times New Roman"/>
                <a:cs typeface="Times New Roman"/>
                <a:sym typeface="Times New Roman"/>
              </a:rPr>
              <a:t>: la explotación de centros deportivos, la organización de actividades deportivas y la prestación de servicios deportivos estarán sujetas a la obligatoria suscripción de un contrato de seguro de responsabilidad civil por los daños que pudieran ocasionarse a usuarios y usuarias, a participantes y a cualesquiera otras personas como consecuencia de las condiciones de las instalaciones o la actividad en aquellas. Las coberturas mínimas de dichas pólizas se determinarán reglamentariamente en función de las características de las instalaciones y de las actividades.</a:t>
            </a:r>
            <a:endParaRPr/>
          </a:p>
        </p:txBody>
      </p:sp>
    </p:spTree>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68"/>
          <p:cNvSpPr txBox="1">
            <a:spLocks noGrp="1"/>
          </p:cNvSpPr>
          <p:nvPr>
            <p:ph type="title"/>
          </p:nvPr>
        </p:nvSpPr>
        <p:spPr>
          <a:xfrm>
            <a:off x="311700" y="272150"/>
            <a:ext cx="8520600" cy="639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3220">
                <a:latin typeface="Times New Roman"/>
                <a:ea typeface="Times New Roman"/>
                <a:cs typeface="Times New Roman"/>
                <a:sym typeface="Times New Roman"/>
              </a:rPr>
              <a:t>ASISTENCIA SANITARIA</a:t>
            </a:r>
            <a:endParaRPr sz="3220">
              <a:latin typeface="Times New Roman"/>
              <a:ea typeface="Times New Roman"/>
              <a:cs typeface="Times New Roman"/>
              <a:sym typeface="Times New Roman"/>
            </a:endParaRPr>
          </a:p>
        </p:txBody>
      </p:sp>
      <p:sp>
        <p:nvSpPr>
          <p:cNvPr id="347" name="Google Shape;347;p68"/>
          <p:cNvSpPr txBox="1">
            <a:spLocks noGrp="1"/>
          </p:cNvSpPr>
          <p:nvPr>
            <p:ph type="body" idx="1"/>
          </p:nvPr>
        </p:nvSpPr>
        <p:spPr>
          <a:xfrm>
            <a:off x="311700" y="1143000"/>
            <a:ext cx="8520600" cy="3905100"/>
          </a:xfrm>
          <a:prstGeom prst="rect">
            <a:avLst/>
          </a:prstGeom>
        </p:spPr>
        <p:txBody>
          <a:bodyPr spcFirstLastPara="1" wrap="square" lIns="91425" tIns="91425" rIns="91425" bIns="91425" anchor="t" anchorCtr="0">
            <a:normAutofit/>
          </a:bodyPr>
          <a:lstStyle/>
          <a:p>
            <a:pPr marL="457200" lvl="0" indent="-340201" algn="just" rtl="0">
              <a:spcBef>
                <a:spcPts val="0"/>
              </a:spcBef>
              <a:spcAft>
                <a:spcPts val="0"/>
              </a:spcAft>
              <a:buClr>
                <a:schemeClr val="dk1"/>
              </a:buClr>
              <a:buSzPct val="100000"/>
              <a:buFont typeface="Times New Roman"/>
              <a:buChar char="-"/>
            </a:pPr>
            <a:r>
              <a:rPr lang="es" sz="1900">
                <a:solidFill>
                  <a:schemeClr val="dk1"/>
                </a:solidFill>
                <a:latin typeface="Times New Roman"/>
                <a:ea typeface="Times New Roman"/>
                <a:cs typeface="Times New Roman"/>
                <a:sym typeface="Times New Roman"/>
              </a:rPr>
              <a:t>La asistencia sanitaria derivada de la práctica deportiva libre por las ciudadanas y los ciudadanos de la Comunidad Autónoma del País Vasco será prestada por el </a:t>
            </a:r>
            <a:r>
              <a:rPr lang="es" sz="1900" u="sng">
                <a:solidFill>
                  <a:schemeClr val="dk1"/>
                </a:solidFill>
                <a:latin typeface="Times New Roman"/>
                <a:ea typeface="Times New Roman"/>
                <a:cs typeface="Times New Roman"/>
                <a:sym typeface="Times New Roman"/>
              </a:rPr>
              <a:t>sistema sanitario público</a:t>
            </a:r>
            <a:r>
              <a:rPr lang="es" sz="1900">
                <a:solidFill>
                  <a:schemeClr val="dk1"/>
                </a:solidFill>
                <a:latin typeface="Times New Roman"/>
                <a:ea typeface="Times New Roman"/>
                <a:cs typeface="Times New Roman"/>
                <a:sym typeface="Times New Roman"/>
              </a:rPr>
              <a:t> con cargo al mismo. También será prestada con cargo al sistema sanitario público la asistencia sanitaria a quienes participan en competiciones de ámbito autonómico del País Vasco. Quedan fuera de dicha asistencia a cargo del sistema sanitario público algunos supuestos.</a:t>
            </a:r>
            <a:endParaRPr sz="19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sz="1900">
              <a:solidFill>
                <a:schemeClr val="dk1"/>
              </a:solidFill>
              <a:latin typeface="Times New Roman"/>
              <a:ea typeface="Times New Roman"/>
              <a:cs typeface="Times New Roman"/>
              <a:sym typeface="Times New Roman"/>
            </a:endParaRPr>
          </a:p>
          <a:p>
            <a:pPr marL="457200" lvl="0" indent="-340201" algn="just" rtl="0">
              <a:spcBef>
                <a:spcPts val="0"/>
              </a:spcBef>
              <a:spcAft>
                <a:spcPts val="0"/>
              </a:spcAft>
              <a:buClr>
                <a:schemeClr val="dk1"/>
              </a:buClr>
              <a:buSzPct val="100000"/>
              <a:buFont typeface="Times New Roman"/>
              <a:buChar char="-"/>
            </a:pPr>
            <a:r>
              <a:rPr lang="es" sz="1900">
                <a:solidFill>
                  <a:schemeClr val="dk1"/>
                </a:solidFill>
                <a:latin typeface="Times New Roman"/>
                <a:ea typeface="Times New Roman"/>
                <a:cs typeface="Times New Roman"/>
                <a:sym typeface="Times New Roman"/>
              </a:rPr>
              <a:t>El departamento de la Administración general de la Comunidad Autónoma competente en materia deportiva, los órganos forales de los territorios históricos y los municipios </a:t>
            </a:r>
            <a:r>
              <a:rPr lang="es" sz="1900" u="sng">
                <a:solidFill>
                  <a:schemeClr val="dk1"/>
                </a:solidFill>
                <a:latin typeface="Times New Roman"/>
                <a:ea typeface="Times New Roman"/>
                <a:cs typeface="Times New Roman"/>
                <a:sym typeface="Times New Roman"/>
              </a:rPr>
              <a:t>podrán prohibir</a:t>
            </a:r>
            <a:r>
              <a:rPr lang="es" sz="1900">
                <a:solidFill>
                  <a:schemeClr val="dk1"/>
                </a:solidFill>
                <a:latin typeface="Times New Roman"/>
                <a:ea typeface="Times New Roman"/>
                <a:cs typeface="Times New Roman"/>
                <a:sym typeface="Times New Roman"/>
              </a:rPr>
              <a:t>, en sus respectivos ámbitos territoriales de competencia, la organización de determinadas actividades deportivas por razones de interés público inherente a la necesidad de proteger la salud de las personas.</a:t>
            </a:r>
            <a:endParaRPr sz="19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69"/>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3220">
                <a:latin typeface="Times New Roman"/>
                <a:ea typeface="Times New Roman"/>
                <a:cs typeface="Times New Roman"/>
                <a:sym typeface="Times New Roman"/>
              </a:rPr>
              <a:t>DEPORTE DE ALTO NIVEL</a:t>
            </a:r>
            <a:endParaRPr sz="3220">
              <a:latin typeface="Times New Roman"/>
              <a:ea typeface="Times New Roman"/>
              <a:cs typeface="Times New Roman"/>
              <a:sym typeface="Times New Roman"/>
            </a:endParaRPr>
          </a:p>
        </p:txBody>
      </p:sp>
      <p:sp>
        <p:nvSpPr>
          <p:cNvPr id="353" name="Google Shape;353;p69"/>
          <p:cNvSpPr txBox="1">
            <a:spLocks noGrp="1"/>
          </p:cNvSpPr>
          <p:nvPr>
            <p:ph type="body" idx="1"/>
          </p:nvPr>
        </p:nvSpPr>
        <p:spPr>
          <a:xfrm>
            <a:off x="311700" y="1592025"/>
            <a:ext cx="8520600" cy="29769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El deporte de alto nivel se considera de </a:t>
            </a:r>
            <a:r>
              <a:rPr lang="es" u="sng">
                <a:solidFill>
                  <a:schemeClr val="dk1"/>
                </a:solidFill>
                <a:latin typeface="Times New Roman"/>
                <a:ea typeface="Times New Roman"/>
                <a:cs typeface="Times New Roman"/>
                <a:sym typeface="Times New Roman"/>
              </a:rPr>
              <a:t>interés público</a:t>
            </a:r>
            <a:r>
              <a:rPr lang="es">
                <a:solidFill>
                  <a:schemeClr val="dk1"/>
                </a:solidFill>
                <a:latin typeface="Times New Roman"/>
                <a:ea typeface="Times New Roman"/>
                <a:cs typeface="Times New Roman"/>
                <a:sym typeface="Times New Roman"/>
              </a:rPr>
              <a:t> en tanto que constituye un factor esencial en el desarrollo deportivo de la Comunidad Autónoma por el estímulo que supone para el fomento del deporte de base y por su función representativa en las competiciones deportivas oficiales de ámbito estatal e internacional.</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El Gobierno Vasco ejercerá la </a:t>
            </a:r>
            <a:r>
              <a:rPr lang="es" u="sng">
                <a:solidFill>
                  <a:schemeClr val="dk1"/>
                </a:solidFill>
                <a:latin typeface="Times New Roman"/>
                <a:ea typeface="Times New Roman"/>
                <a:cs typeface="Times New Roman"/>
                <a:sym typeface="Times New Roman"/>
              </a:rPr>
              <a:t>ordenación</a:t>
            </a:r>
            <a:r>
              <a:rPr lang="es">
                <a:solidFill>
                  <a:schemeClr val="dk1"/>
                </a:solidFill>
                <a:latin typeface="Times New Roman"/>
                <a:ea typeface="Times New Roman"/>
                <a:cs typeface="Times New Roman"/>
                <a:sym typeface="Times New Roman"/>
              </a:rPr>
              <a:t> del deporte de alto nivel en la Comunidad Autónoma del País Vasco con la asistencia técnica de la Fundación Basque Team Fundazioa.</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70"/>
          <p:cNvSpPr txBox="1">
            <a:spLocks noGrp="1"/>
          </p:cNvSpPr>
          <p:nvPr>
            <p:ph type="body" idx="1"/>
          </p:nvPr>
        </p:nvSpPr>
        <p:spPr>
          <a:xfrm>
            <a:off x="311700" y="231325"/>
            <a:ext cx="8520600" cy="4830600"/>
          </a:xfrm>
          <a:prstGeom prst="rect">
            <a:avLst/>
          </a:prstGeom>
        </p:spPr>
        <p:txBody>
          <a:bodyPr spcFirstLastPara="1" wrap="square" lIns="91425" tIns="91425" rIns="91425" bIns="91425" anchor="t" anchorCtr="0">
            <a:noAutofit/>
          </a:bodyPr>
          <a:lstStyle/>
          <a:p>
            <a:pPr marL="457200" lvl="0" indent="-336550" algn="just" rtl="0">
              <a:spcBef>
                <a:spcPts val="0"/>
              </a:spcBef>
              <a:spcAft>
                <a:spcPts val="0"/>
              </a:spcAft>
              <a:buClr>
                <a:schemeClr val="dk1"/>
              </a:buClr>
              <a:buSzPts val="1700"/>
              <a:buFont typeface="Times New Roman"/>
              <a:buChar char="-"/>
            </a:pPr>
            <a:r>
              <a:rPr lang="es" sz="1700">
                <a:solidFill>
                  <a:schemeClr val="dk1"/>
                </a:solidFill>
                <a:latin typeface="Times New Roman"/>
                <a:ea typeface="Times New Roman"/>
                <a:cs typeface="Times New Roman"/>
                <a:sym typeface="Times New Roman"/>
              </a:rPr>
              <a:t>La calificación de deportista de alto nivel podrá conllevar la posibilidad de acceder a los siguientes </a:t>
            </a:r>
            <a:r>
              <a:rPr lang="es" sz="1700" u="sng">
                <a:solidFill>
                  <a:schemeClr val="dk1"/>
                </a:solidFill>
                <a:latin typeface="Times New Roman"/>
                <a:ea typeface="Times New Roman"/>
                <a:cs typeface="Times New Roman"/>
                <a:sym typeface="Times New Roman"/>
              </a:rPr>
              <a:t>beneficios</a:t>
            </a:r>
            <a:r>
              <a:rPr lang="es" sz="1700">
                <a:solidFill>
                  <a:schemeClr val="dk1"/>
                </a:solidFill>
                <a:latin typeface="Times New Roman"/>
                <a:ea typeface="Times New Roman"/>
                <a:cs typeface="Times New Roman"/>
                <a:sym typeface="Times New Roman"/>
              </a:rPr>
              <a:t>: </a:t>
            </a:r>
            <a:endParaRPr sz="17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r>
              <a:rPr lang="es" sz="1700">
                <a:solidFill>
                  <a:schemeClr val="dk1"/>
                </a:solidFill>
                <a:latin typeface="Times New Roman"/>
                <a:ea typeface="Times New Roman"/>
                <a:cs typeface="Times New Roman"/>
                <a:sym typeface="Times New Roman"/>
              </a:rPr>
              <a:t>a) La concesión de ayudas económicas. </a:t>
            </a:r>
            <a:endParaRPr sz="17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r>
              <a:rPr lang="es" sz="1700">
                <a:solidFill>
                  <a:schemeClr val="dk1"/>
                </a:solidFill>
                <a:latin typeface="Times New Roman"/>
                <a:ea typeface="Times New Roman"/>
                <a:cs typeface="Times New Roman"/>
                <a:sym typeface="Times New Roman"/>
              </a:rPr>
              <a:t>b) Su inclusión en los programas deportivos de los centros deportivos de alto nivel. </a:t>
            </a:r>
            <a:endParaRPr sz="17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r>
              <a:rPr lang="es" sz="1700">
                <a:solidFill>
                  <a:schemeClr val="dk1"/>
                </a:solidFill>
                <a:latin typeface="Times New Roman"/>
                <a:ea typeface="Times New Roman"/>
                <a:cs typeface="Times New Roman"/>
                <a:sym typeface="Times New Roman"/>
              </a:rPr>
              <a:t>c) La consideración de esa calificación como mérito evaluable para el acceso a puestos de trabajo de las administraciones públicas relacionados con la actividad deportiva. </a:t>
            </a:r>
            <a:endParaRPr sz="17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r>
              <a:rPr lang="es" sz="1700">
                <a:solidFill>
                  <a:schemeClr val="dk1"/>
                </a:solidFill>
                <a:latin typeface="Times New Roman"/>
                <a:ea typeface="Times New Roman"/>
                <a:cs typeface="Times New Roman"/>
                <a:sym typeface="Times New Roman"/>
              </a:rPr>
              <a:t>d) La reserva de un cupo adicional de plazas para el acceso a los estudios universitarios o no universitarios, siempre que reúnan los requisitos académicos necesarios. </a:t>
            </a:r>
            <a:endParaRPr sz="17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r>
              <a:rPr lang="es" sz="1700">
                <a:solidFill>
                  <a:schemeClr val="dk1"/>
                </a:solidFill>
                <a:latin typeface="Times New Roman"/>
                <a:ea typeface="Times New Roman"/>
                <a:cs typeface="Times New Roman"/>
                <a:sym typeface="Times New Roman"/>
              </a:rPr>
              <a:t>e) La compatibilización de los estudios y de la actividad deportiva mediante la adopción de medidas académicas especiales. </a:t>
            </a:r>
            <a:endParaRPr sz="17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r>
              <a:rPr lang="es" sz="1700">
                <a:solidFill>
                  <a:schemeClr val="dk1"/>
                </a:solidFill>
                <a:latin typeface="Times New Roman"/>
                <a:ea typeface="Times New Roman"/>
                <a:cs typeface="Times New Roman"/>
                <a:sym typeface="Times New Roman"/>
              </a:rPr>
              <a:t>f) La exención de los requisitos que reglamentariamente se determinen para las pruebas de acceso a estudios conducentes a la obtención de títulos de técnicas y técnicos deportivos. </a:t>
            </a:r>
            <a:endParaRPr sz="17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r>
              <a:rPr lang="es" sz="1700">
                <a:solidFill>
                  <a:schemeClr val="dk1"/>
                </a:solidFill>
                <a:latin typeface="Times New Roman"/>
                <a:ea typeface="Times New Roman"/>
                <a:cs typeface="Times New Roman"/>
                <a:sym typeface="Times New Roman"/>
              </a:rPr>
              <a:t>g) Todos aquellos que puedan derivarse de convenios que pueda suscribir el Gobierno Vasco con entidades de carácter público o privado para su integración laboral. </a:t>
            </a:r>
            <a:endParaRPr sz="1700">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r>
              <a:rPr lang="es" sz="1700">
                <a:solidFill>
                  <a:schemeClr val="dk1"/>
                </a:solidFill>
                <a:latin typeface="Times New Roman"/>
                <a:ea typeface="Times New Roman"/>
                <a:cs typeface="Times New Roman"/>
                <a:sym typeface="Times New Roman"/>
              </a:rPr>
              <a:t>h) Todos aquellos que el Gobierno Vasco pueda establecer reglamentariamente.</a:t>
            </a:r>
            <a:endParaRPr sz="1700">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sz="1700"/>
          </a:p>
        </p:txBody>
      </p:sp>
    </p:spTree>
  </p:cSld>
  <p:clrMapOvr>
    <a:masterClrMapping/>
  </p:clrMapOvr>
  <p:transition spd="slow">
    <p:push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71"/>
          <p:cNvSpPr txBox="1">
            <a:spLocks noGrp="1"/>
          </p:cNvSpPr>
          <p:nvPr>
            <p:ph type="title"/>
          </p:nvPr>
        </p:nvSpPr>
        <p:spPr>
          <a:xfrm>
            <a:off x="311700" y="445025"/>
            <a:ext cx="8520600" cy="101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2820">
                <a:latin typeface="Times New Roman"/>
                <a:ea typeface="Times New Roman"/>
                <a:cs typeface="Times New Roman"/>
                <a:sym typeface="Times New Roman"/>
              </a:rPr>
              <a:t>PREVENCIÓN DE LA VIOLENCIA, LA INTOLERANCIA Y LA DISCRIMINACIÓN POR CUALQUIER MOTIVO</a:t>
            </a:r>
            <a:endParaRPr sz="2820">
              <a:latin typeface="Times New Roman"/>
              <a:ea typeface="Times New Roman"/>
              <a:cs typeface="Times New Roman"/>
              <a:sym typeface="Times New Roman"/>
            </a:endParaRPr>
          </a:p>
        </p:txBody>
      </p:sp>
      <p:sp>
        <p:nvSpPr>
          <p:cNvPr id="364" name="Google Shape;364;p71"/>
          <p:cNvSpPr txBox="1">
            <a:spLocks noGrp="1"/>
          </p:cNvSpPr>
          <p:nvPr>
            <p:ph type="body" idx="1"/>
          </p:nvPr>
        </p:nvSpPr>
        <p:spPr>
          <a:xfrm>
            <a:off x="311700" y="2054675"/>
            <a:ext cx="8520600" cy="2802900"/>
          </a:xfrm>
          <a:prstGeom prst="rect">
            <a:avLst/>
          </a:prstGeom>
        </p:spPr>
        <p:txBody>
          <a:bodyPr spcFirstLastPara="1" wrap="square" lIns="91425" tIns="91425" rIns="91425" bIns="91425" anchor="t" anchorCtr="0">
            <a:normAutofit/>
          </a:bodyPr>
          <a:lstStyle/>
          <a:p>
            <a:pPr marL="45720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Las administraciones públicas vascas, en el marco de sus competencias, velarán por garantizar la </a:t>
            </a:r>
            <a:r>
              <a:rPr lang="es" u="sng">
                <a:solidFill>
                  <a:schemeClr val="dk1"/>
                </a:solidFill>
                <a:latin typeface="Times New Roman"/>
                <a:ea typeface="Times New Roman"/>
                <a:cs typeface="Times New Roman"/>
                <a:sym typeface="Times New Roman"/>
              </a:rPr>
              <a:t>prohibición</a:t>
            </a:r>
            <a:r>
              <a:rPr lang="es">
                <a:solidFill>
                  <a:schemeClr val="dk1"/>
                </a:solidFill>
                <a:latin typeface="Times New Roman"/>
                <a:ea typeface="Times New Roman"/>
                <a:cs typeface="Times New Roman"/>
                <a:sym typeface="Times New Roman"/>
              </a:rPr>
              <a:t> de acciones, directas o indirectas, constitutivas de </a:t>
            </a:r>
            <a:r>
              <a:rPr lang="es" u="sng">
                <a:solidFill>
                  <a:schemeClr val="dk1"/>
                </a:solidFill>
                <a:latin typeface="Times New Roman"/>
                <a:ea typeface="Times New Roman"/>
                <a:cs typeface="Times New Roman"/>
                <a:sym typeface="Times New Roman"/>
              </a:rPr>
              <a:t>violencia, intolerancia y discriminación por cualquier motivo y/o la incitación al odio</a:t>
            </a:r>
            <a:r>
              <a:rPr lang="es">
                <a:solidFill>
                  <a:schemeClr val="dk1"/>
                </a:solidFill>
                <a:latin typeface="Times New Roman"/>
                <a:ea typeface="Times New Roman"/>
                <a:cs typeface="Times New Roman"/>
                <a:sym typeface="Times New Roman"/>
              </a:rPr>
              <a:t> en el marco y ámbito de esta ley, de la actividad física y del deporte.</a:t>
            </a:r>
            <a:endParaRPr/>
          </a:p>
        </p:txBody>
      </p:sp>
    </p:spTree>
  </p:cSld>
  <p:clrMapOvr>
    <a:masterClrMapping/>
  </p:clrMapOvr>
  <p:transition spd="slow">
    <p:push dir="u"/>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72"/>
          <p:cNvSpPr txBox="1">
            <a:spLocks noGrp="1"/>
          </p:cNvSpPr>
          <p:nvPr>
            <p:ph type="body" idx="1"/>
          </p:nvPr>
        </p:nvSpPr>
        <p:spPr>
          <a:xfrm>
            <a:off x="311700" y="489850"/>
            <a:ext cx="8520600" cy="43680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Bajo la dependencia orgánica del Consejo Vasco de la Actividad Física y del Deporte existirá un </a:t>
            </a:r>
            <a:r>
              <a:rPr lang="es" b="1" u="sng">
                <a:solidFill>
                  <a:schemeClr val="dk1"/>
                </a:solidFill>
                <a:latin typeface="Times New Roman"/>
                <a:ea typeface="Times New Roman"/>
                <a:cs typeface="Times New Roman"/>
                <a:sym typeface="Times New Roman"/>
              </a:rPr>
              <a:t>SUBCOMITÉ</a:t>
            </a:r>
            <a:r>
              <a:rPr lang="es">
                <a:solidFill>
                  <a:schemeClr val="dk1"/>
                </a:solidFill>
                <a:latin typeface="Times New Roman"/>
                <a:ea typeface="Times New Roman"/>
                <a:cs typeface="Times New Roman"/>
                <a:sym typeface="Times New Roman"/>
              </a:rPr>
              <a:t> para actuar contra la violencia, la intolerancia y la discriminación que se produzca en la actividad física y el deporte por cualquier motivo.</a:t>
            </a:r>
            <a:endParaRPr>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Las </a:t>
            </a:r>
            <a:r>
              <a:rPr lang="es" b="1" u="sng">
                <a:solidFill>
                  <a:schemeClr val="dk1"/>
                </a:solidFill>
                <a:latin typeface="Times New Roman"/>
                <a:ea typeface="Times New Roman"/>
                <a:cs typeface="Times New Roman"/>
                <a:sym typeface="Times New Roman"/>
              </a:rPr>
              <a:t>funciones</a:t>
            </a:r>
            <a:r>
              <a:rPr lang="es">
                <a:solidFill>
                  <a:schemeClr val="dk1"/>
                </a:solidFill>
                <a:latin typeface="Times New Roman"/>
                <a:ea typeface="Times New Roman"/>
                <a:cs typeface="Times New Roman"/>
                <a:sym typeface="Times New Roman"/>
              </a:rPr>
              <a:t> del subcomité son las siguientes: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r>
              <a:rPr lang="es">
                <a:solidFill>
                  <a:schemeClr val="dk1"/>
                </a:solidFill>
                <a:latin typeface="Times New Roman"/>
                <a:ea typeface="Times New Roman"/>
                <a:cs typeface="Times New Roman"/>
                <a:sym typeface="Times New Roman"/>
              </a:rPr>
              <a:t>a) Recoger y publicar datos anualmente sobre la violencia, la intolerancia y la discriminación por cualquier motivo en la actividad física y en las competiciones deportivas celebradas en el País Vasco.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r>
              <a:rPr lang="es">
                <a:solidFill>
                  <a:schemeClr val="dk1"/>
                </a:solidFill>
                <a:latin typeface="Times New Roman"/>
                <a:ea typeface="Times New Roman"/>
                <a:cs typeface="Times New Roman"/>
                <a:sym typeface="Times New Roman"/>
              </a:rPr>
              <a:t>b) Realizar informes y estudios sobre las causas y los efectos de la violencia, la intolerancia y la discriminación por cualquier motivo en la actividad física y en el deporte.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r>
              <a:rPr lang="es">
                <a:solidFill>
                  <a:schemeClr val="dk1"/>
                </a:solidFill>
                <a:latin typeface="Times New Roman"/>
                <a:ea typeface="Times New Roman"/>
                <a:cs typeface="Times New Roman"/>
                <a:sym typeface="Times New Roman"/>
              </a:rPr>
              <a:t>c) Promover acciones de prevención, especialmente en el ámbito de la violencia contra las mujeres y del acoso sexual o del acoso por razón de sexo. </a:t>
            </a:r>
            <a:endParaRPr>
              <a:solidFill>
                <a:schemeClr val="dk1"/>
              </a:solidFill>
              <a:latin typeface="Times New Roman"/>
              <a:ea typeface="Times New Roman"/>
              <a:cs typeface="Times New Roman"/>
              <a:sym typeface="Times New Roman"/>
            </a:endParaRPr>
          </a:p>
        </p:txBody>
      </p:sp>
    </p:spTree>
  </p:cSld>
  <p:clrMapOvr>
    <a:masterClrMapping/>
  </p:clrMapOvr>
  <p:transition spd="slow">
    <p:push dir="u"/>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73"/>
          <p:cNvSpPr txBox="1">
            <a:spLocks noGrp="1"/>
          </p:cNvSpPr>
          <p:nvPr>
            <p:ph type="body" idx="1"/>
          </p:nvPr>
        </p:nvSpPr>
        <p:spPr>
          <a:xfrm>
            <a:off x="311700" y="435425"/>
            <a:ext cx="8520600" cy="4395000"/>
          </a:xfrm>
          <a:prstGeom prst="rect">
            <a:avLst/>
          </a:prstGeom>
        </p:spPr>
        <p:txBody>
          <a:bodyPr spcFirstLastPara="1" wrap="square" lIns="91425" tIns="91425" rIns="91425" bIns="91425" anchor="t" anchorCtr="0">
            <a:normAutofit/>
          </a:bodyPr>
          <a:lstStyle/>
          <a:p>
            <a:pPr marL="4572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d) Elaborar recomendaciones a clubes, agrupaciones, federaciones deportivas y demás entidades o personas organizadoras de competiciones deportivas y titulares de instalaciones deportivas y de actividad física.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r>
              <a:rPr lang="es">
                <a:solidFill>
                  <a:schemeClr val="dk1"/>
                </a:solidFill>
                <a:latin typeface="Times New Roman"/>
                <a:ea typeface="Times New Roman"/>
                <a:cs typeface="Times New Roman"/>
                <a:sym typeface="Times New Roman"/>
              </a:rPr>
              <a:t>e) Informar sobre aquellos proyectos de disposiciones en materia de competiciones deportivas, de disciplina deportiva y de instalaciones deportivas y de actividad física.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f) Elaborar un código de buenas prácticas que sirvan de base para las entidades deportivas y demás agentes que intervienen en el ámbito del deporte.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g) Cualesquiera otras funciones que colaboren en la erradicación de la violencia, la intolerancia y la discriminación por cualquier motivo en la actividad física y en el deporte.</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74"/>
          <p:cNvSpPr txBox="1">
            <a:spLocks noGrp="1"/>
          </p:cNvSpPr>
          <p:nvPr>
            <p:ph type="body" idx="1"/>
          </p:nvPr>
        </p:nvSpPr>
        <p:spPr>
          <a:xfrm>
            <a:off x="311700" y="598725"/>
            <a:ext cx="8520600" cy="39702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Todas las personas y entidades que intervengan en el ámbito de la actividad física y del deporte en el País Vasco deberán promover los valores de </a:t>
            </a:r>
            <a:r>
              <a:rPr lang="es" u="sng">
                <a:solidFill>
                  <a:schemeClr val="dk1"/>
                </a:solidFill>
                <a:latin typeface="Times New Roman"/>
                <a:ea typeface="Times New Roman"/>
                <a:cs typeface="Times New Roman"/>
                <a:sym typeface="Times New Roman"/>
              </a:rPr>
              <a:t>respeto, tolerancia, juego limpio</a:t>
            </a:r>
            <a:r>
              <a:rPr lang="es">
                <a:solidFill>
                  <a:schemeClr val="dk1"/>
                </a:solidFill>
                <a:latin typeface="Times New Roman"/>
                <a:ea typeface="Times New Roman"/>
                <a:cs typeface="Times New Roman"/>
                <a:sym typeface="Times New Roman"/>
              </a:rPr>
              <a:t> y los demás valores positivos vinculados a aquella actividad, y se implicarán activamente en la erradicación de la violencia, la intolerancia y la discriminación por cualquier motivo en el cumplimiento del código previsto en el artículo anterior.</a:t>
            </a:r>
            <a:endParaRPr/>
          </a:p>
        </p:txBody>
      </p:sp>
    </p:spTree>
  </p:cSld>
  <p:clrMapOvr>
    <a:masterClrMapping/>
  </p:clrMapOvr>
  <p:transition spd="slow">
    <p:push dir="u"/>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75"/>
          <p:cNvSpPr txBox="1">
            <a:spLocks noGrp="1"/>
          </p:cNvSpPr>
          <p:nvPr>
            <p:ph type="body" idx="1"/>
          </p:nvPr>
        </p:nvSpPr>
        <p:spPr>
          <a:xfrm>
            <a:off x="311700" y="503475"/>
            <a:ext cx="8520600" cy="4408800"/>
          </a:xfrm>
          <a:prstGeom prst="rect">
            <a:avLst/>
          </a:prstGeom>
        </p:spPr>
        <p:txBody>
          <a:bodyPr spcFirstLastPara="1" wrap="square" lIns="91425" tIns="91425" rIns="91425" bIns="91425" anchor="t" anchorCtr="0">
            <a:normAutofit/>
          </a:bodyPr>
          <a:lstStyle/>
          <a:p>
            <a:pPr marL="450000" lvl="0" indent="0" algn="just" rtl="0">
              <a:spcBef>
                <a:spcPts val="0"/>
              </a:spcBef>
              <a:spcAft>
                <a:spcPts val="0"/>
              </a:spcAft>
              <a:buNone/>
            </a:pPr>
            <a:r>
              <a:rPr lang="es">
                <a:solidFill>
                  <a:schemeClr val="dk1"/>
                </a:solidFill>
                <a:latin typeface="Times New Roman"/>
                <a:ea typeface="Times New Roman"/>
                <a:cs typeface="Times New Roman"/>
                <a:sym typeface="Times New Roman"/>
              </a:rPr>
              <a:t>El </a:t>
            </a:r>
            <a:r>
              <a:rPr lang="es" u="sng">
                <a:solidFill>
                  <a:schemeClr val="dk1"/>
                </a:solidFill>
                <a:latin typeface="Times New Roman"/>
                <a:ea typeface="Times New Roman"/>
                <a:cs typeface="Times New Roman"/>
                <a:sym typeface="Times New Roman"/>
              </a:rPr>
              <a:t>departamento</a:t>
            </a:r>
            <a:r>
              <a:rPr lang="es">
                <a:solidFill>
                  <a:schemeClr val="dk1"/>
                </a:solidFill>
                <a:latin typeface="Times New Roman"/>
                <a:ea typeface="Times New Roman"/>
                <a:cs typeface="Times New Roman"/>
                <a:sym typeface="Times New Roman"/>
              </a:rPr>
              <a:t> de la Administración general de la Comunidad Autónoma competente en materia deportiva podrá adoptar, en el ámbito de la prevención, las siguientes </a:t>
            </a:r>
            <a:r>
              <a:rPr lang="es" u="sng">
                <a:solidFill>
                  <a:schemeClr val="dk1"/>
                </a:solidFill>
                <a:latin typeface="Times New Roman"/>
                <a:ea typeface="Times New Roman"/>
                <a:cs typeface="Times New Roman"/>
                <a:sym typeface="Times New Roman"/>
              </a:rPr>
              <a:t>medidas</a:t>
            </a:r>
            <a:r>
              <a:rPr lang="es">
                <a:solidFill>
                  <a:schemeClr val="dk1"/>
                </a:solidFill>
                <a:latin typeface="Times New Roman"/>
                <a:ea typeface="Times New Roman"/>
                <a:cs typeface="Times New Roman"/>
                <a:sym typeface="Times New Roman"/>
              </a:rPr>
              <a:t>: </a:t>
            </a: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None/>
            </a:pPr>
            <a:r>
              <a:rPr lang="es">
                <a:solidFill>
                  <a:schemeClr val="dk1"/>
                </a:solidFill>
                <a:latin typeface="Times New Roman"/>
                <a:ea typeface="Times New Roman"/>
                <a:cs typeface="Times New Roman"/>
                <a:sym typeface="Times New Roman"/>
              </a:rPr>
              <a:t>a) El desarrollo de campañas publicitarias que promuevan la deportividad, el juego limpio, el respeto, la igualdad de género y la integración social, especialmente entre la juventud. </a:t>
            </a: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None/>
            </a:pPr>
            <a:r>
              <a:rPr lang="es">
                <a:solidFill>
                  <a:schemeClr val="dk1"/>
                </a:solidFill>
                <a:latin typeface="Times New Roman"/>
                <a:ea typeface="Times New Roman"/>
                <a:cs typeface="Times New Roman"/>
                <a:sym typeface="Times New Roman"/>
              </a:rPr>
              <a:t>b) La convocatoria de premios que estimulen el juego limpio y los demás valores positivos vinculados al deporte contenidos en este título de la ley. </a:t>
            </a: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c) El estímulo de acciones de convivencia y hermanamiento entre deportistas o aficiones rivales a fin de establecer un clima positivo antes de las pruebas o encuentros, ya sea mediante la celebración de actividades compartidas, ya sea mediante gestos simbólicos. </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76"/>
          <p:cNvSpPr txBox="1">
            <a:spLocks noGrp="1"/>
          </p:cNvSpPr>
          <p:nvPr>
            <p:ph type="body" idx="1"/>
          </p:nvPr>
        </p:nvSpPr>
        <p:spPr>
          <a:xfrm>
            <a:off x="311700" y="544275"/>
            <a:ext cx="8520600" cy="4024500"/>
          </a:xfrm>
          <a:prstGeom prst="rect">
            <a:avLst/>
          </a:prstGeom>
        </p:spPr>
        <p:txBody>
          <a:bodyPr spcFirstLastPara="1" wrap="square" lIns="91425" tIns="91425" rIns="91425" bIns="91425" anchor="t" anchorCtr="0">
            <a:normAutofit/>
          </a:bodyPr>
          <a:lstStyle/>
          <a:p>
            <a:pPr marL="450000" lvl="0" indent="0" algn="just" rtl="0">
              <a:spcBef>
                <a:spcPts val="0"/>
              </a:spcBef>
              <a:spcAft>
                <a:spcPts val="0"/>
              </a:spcAft>
              <a:buNone/>
            </a:pPr>
            <a:r>
              <a:rPr lang="es">
                <a:solidFill>
                  <a:schemeClr val="dk1"/>
                </a:solidFill>
                <a:latin typeface="Times New Roman"/>
                <a:ea typeface="Times New Roman"/>
                <a:cs typeface="Times New Roman"/>
                <a:sym typeface="Times New Roman"/>
              </a:rPr>
              <a:t>d) La inclusión en los programas de formación de técnicas y técnicos de contenidos directamente relacionados con la formación en valores y la lucha contra la violencia, la intolerancia y la discriminación por cualquier motivo.</a:t>
            </a: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None/>
            </a:pPr>
            <a:r>
              <a:rPr lang="es">
                <a:solidFill>
                  <a:schemeClr val="dk1"/>
                </a:solidFill>
                <a:latin typeface="Times New Roman"/>
                <a:ea typeface="Times New Roman"/>
                <a:cs typeface="Times New Roman"/>
                <a:sym typeface="Times New Roman"/>
              </a:rPr>
              <a:t>e) La consideración, como criterio de otorgamiento de ayudas públicas a las entidades deportivas, de la implantación y desarrollo de campañas y medidas de lucha contra la violencia, la xenofobia y cualquier otra forma de discriminación por condición o circunstancia personal, social, de género o identidad sexual. </a:t>
            </a: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00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f) La adopción de medidas preventivas para erradicar, de la actividad física y del deporte, la LGTBIfobia y cualesquiera actitudes de rechazo, estigmatización o de exclusión hacia personas que integran ese colectivo.</a:t>
            </a:r>
            <a:endParaRPr/>
          </a:p>
        </p:txBody>
      </p:sp>
    </p:spTree>
  </p:cSld>
  <p:clrMapOvr>
    <a:masterClrMapping/>
  </p:clrMapOvr>
  <p:transition spd="slow">
    <p:push dir="u"/>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77"/>
          <p:cNvSpPr txBox="1">
            <a:spLocks noGrp="1"/>
          </p:cNvSpPr>
          <p:nvPr>
            <p:ph type="body" idx="1"/>
          </p:nvPr>
        </p:nvSpPr>
        <p:spPr>
          <a:xfrm>
            <a:off x="311700" y="571500"/>
            <a:ext cx="8520600" cy="39975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Las </a:t>
            </a:r>
            <a:r>
              <a:rPr lang="es" b="1" u="sng">
                <a:solidFill>
                  <a:schemeClr val="dk1"/>
                </a:solidFill>
                <a:latin typeface="Times New Roman"/>
                <a:ea typeface="Times New Roman"/>
                <a:cs typeface="Times New Roman"/>
                <a:sym typeface="Times New Roman"/>
              </a:rPr>
              <a:t>ADMINISTRACIONES PÚBLICAS VASCAS</a:t>
            </a:r>
            <a:r>
              <a:rPr lang="es">
                <a:solidFill>
                  <a:schemeClr val="dk1"/>
                </a:solidFill>
                <a:latin typeface="Times New Roman"/>
                <a:ea typeface="Times New Roman"/>
                <a:cs typeface="Times New Roman"/>
                <a:sym typeface="Times New Roman"/>
              </a:rPr>
              <a:t>, en el ámbito de sus competencias, regularán protocolos de actuación que recogerán las actuaciones para construir un entorno seguro en el ámbito deportivo y de la actividad física y que deben seguirse para la prevención, detección precoz e intervención, </a:t>
            </a:r>
            <a:r>
              <a:rPr lang="es" u="sng">
                <a:solidFill>
                  <a:schemeClr val="dk1"/>
                </a:solidFill>
                <a:latin typeface="Times New Roman"/>
                <a:ea typeface="Times New Roman"/>
                <a:cs typeface="Times New Roman"/>
                <a:sym typeface="Times New Roman"/>
              </a:rPr>
              <a:t>frente a las posibles situaciones de violencia contra la infancia y la adolescencia</a:t>
            </a:r>
            <a:r>
              <a:rPr lang="es">
                <a:solidFill>
                  <a:schemeClr val="dk1"/>
                </a:solidFill>
                <a:latin typeface="Times New Roman"/>
                <a:ea typeface="Times New Roman"/>
                <a:cs typeface="Times New Roman"/>
                <a:sym typeface="Times New Roman"/>
              </a:rPr>
              <a:t> comprendidas en el ámbito deportivo, de la actividad física y del ocio.</a:t>
            </a:r>
            <a:endParaRPr/>
          </a:p>
        </p:txBody>
      </p:sp>
    </p:spTree>
  </p:cSld>
  <p:clrMapOvr>
    <a:masterClrMapping/>
  </p:clrMapOvr>
  <p:transition spd="slow">
    <p:push dir="u"/>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78"/>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3220">
                <a:latin typeface="Times New Roman"/>
                <a:ea typeface="Times New Roman"/>
                <a:cs typeface="Times New Roman"/>
                <a:sym typeface="Times New Roman"/>
              </a:rPr>
              <a:t>RÉGIMEN DISCIPLINARIO DEPORTIVO</a:t>
            </a:r>
            <a:endParaRPr sz="3220">
              <a:latin typeface="Times New Roman"/>
              <a:ea typeface="Times New Roman"/>
              <a:cs typeface="Times New Roman"/>
              <a:sym typeface="Times New Roman"/>
            </a:endParaRPr>
          </a:p>
        </p:txBody>
      </p:sp>
      <p:sp>
        <p:nvSpPr>
          <p:cNvPr id="400" name="Google Shape;400;p78"/>
          <p:cNvSpPr txBox="1">
            <a:spLocks noGrp="1"/>
          </p:cNvSpPr>
          <p:nvPr>
            <p:ph type="body" idx="1"/>
          </p:nvPr>
        </p:nvSpPr>
        <p:spPr>
          <a:xfrm>
            <a:off x="311700" y="1415150"/>
            <a:ext cx="8520600" cy="35106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El </a:t>
            </a:r>
            <a:r>
              <a:rPr lang="es" u="sng">
                <a:solidFill>
                  <a:schemeClr val="dk1"/>
                </a:solidFill>
                <a:latin typeface="Times New Roman"/>
                <a:ea typeface="Times New Roman"/>
                <a:cs typeface="Times New Roman"/>
                <a:sym typeface="Times New Roman"/>
              </a:rPr>
              <a:t>régimen disciplinario deportivo</a:t>
            </a:r>
            <a:r>
              <a:rPr lang="es">
                <a:solidFill>
                  <a:schemeClr val="dk1"/>
                </a:solidFill>
                <a:latin typeface="Times New Roman"/>
                <a:ea typeface="Times New Roman"/>
                <a:cs typeface="Times New Roman"/>
                <a:sym typeface="Times New Roman"/>
              </a:rPr>
              <a:t> se extiende a las infracciones de las reglas de juego, de competición y de las normas generales deportivas.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Son </a:t>
            </a:r>
            <a:r>
              <a:rPr lang="es" b="1" u="sng">
                <a:solidFill>
                  <a:schemeClr val="dk1"/>
                </a:solidFill>
                <a:latin typeface="Times New Roman"/>
                <a:ea typeface="Times New Roman"/>
                <a:cs typeface="Times New Roman"/>
                <a:sym typeface="Times New Roman"/>
              </a:rPr>
              <a:t>INFRACCIONES DE LAS REGLAS DE JUEGO O COMPETICIÓN</a:t>
            </a:r>
            <a:r>
              <a:rPr lang="es">
                <a:solidFill>
                  <a:schemeClr val="dk1"/>
                </a:solidFill>
                <a:latin typeface="Times New Roman"/>
                <a:ea typeface="Times New Roman"/>
                <a:cs typeface="Times New Roman"/>
                <a:sym typeface="Times New Roman"/>
              </a:rPr>
              <a:t> las acciones u omisiones que, durante el curso del juego o de la competición, vulneren, impidan o perturben su normal desarrollo.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Son </a:t>
            </a:r>
            <a:r>
              <a:rPr lang="es" b="1" u="sng">
                <a:solidFill>
                  <a:schemeClr val="dk1"/>
                </a:solidFill>
                <a:latin typeface="Times New Roman"/>
                <a:ea typeface="Times New Roman"/>
                <a:cs typeface="Times New Roman"/>
                <a:sym typeface="Times New Roman"/>
              </a:rPr>
              <a:t>INFRACCIONES DE LAS NORMAS GENERALES DEPORTIVAS</a:t>
            </a:r>
            <a:r>
              <a:rPr lang="es">
                <a:solidFill>
                  <a:schemeClr val="dk1"/>
                </a:solidFill>
                <a:latin typeface="Times New Roman"/>
                <a:ea typeface="Times New Roman"/>
                <a:cs typeface="Times New Roman"/>
                <a:sym typeface="Times New Roman"/>
              </a:rPr>
              <a:t> las demás acciones u omisiones que sean contrarias a lo dispuesto por dichas normas.</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79"/>
          <p:cNvSpPr txBox="1">
            <a:spLocks noGrp="1"/>
          </p:cNvSpPr>
          <p:nvPr>
            <p:ph type="body" idx="1"/>
          </p:nvPr>
        </p:nvSpPr>
        <p:spPr>
          <a:xfrm>
            <a:off x="311700" y="489850"/>
            <a:ext cx="8520600" cy="40791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La </a:t>
            </a:r>
            <a:r>
              <a:rPr lang="es" b="1" u="sng">
                <a:solidFill>
                  <a:schemeClr val="dk1"/>
                </a:solidFill>
                <a:latin typeface="Times New Roman"/>
                <a:ea typeface="Times New Roman"/>
                <a:cs typeface="Times New Roman"/>
                <a:sym typeface="Times New Roman"/>
              </a:rPr>
              <a:t>POTESTAD DISCIPLINARIA DE LOS CLUBES DEPORTIVOS SOBRE SUS MIEMBROS</a:t>
            </a:r>
            <a:r>
              <a:rPr lang="es">
                <a:solidFill>
                  <a:schemeClr val="dk1"/>
                </a:solidFill>
                <a:latin typeface="Times New Roman"/>
                <a:ea typeface="Times New Roman"/>
                <a:cs typeface="Times New Roman"/>
                <a:sym typeface="Times New Roman"/>
              </a:rPr>
              <a:t> se regirá por sus propias normas; tiene naturaleza privada y no será susceptible de recurso ante las federaciones deportivas y el Comité Vasco de Justicia Deportiva.</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Las infracciones cometidas con ocasión de competiciones deportivas de </a:t>
            </a:r>
            <a:r>
              <a:rPr lang="es" u="sng">
                <a:solidFill>
                  <a:schemeClr val="dk1"/>
                </a:solidFill>
                <a:latin typeface="Times New Roman"/>
                <a:ea typeface="Times New Roman"/>
                <a:cs typeface="Times New Roman"/>
                <a:sym typeface="Times New Roman"/>
              </a:rPr>
              <a:t>ámbito estatal e internacional</a:t>
            </a:r>
            <a:r>
              <a:rPr lang="es">
                <a:solidFill>
                  <a:schemeClr val="dk1"/>
                </a:solidFill>
                <a:latin typeface="Times New Roman"/>
                <a:ea typeface="Times New Roman"/>
                <a:cs typeface="Times New Roman"/>
                <a:sym typeface="Times New Roman"/>
              </a:rPr>
              <a:t> se regirán por las normas disciplinarias de ámbito estatal e internacional, respectivamente.</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El régimen disciplinario deportivo se entiende </a:t>
            </a:r>
            <a:r>
              <a:rPr lang="es" u="sng">
                <a:solidFill>
                  <a:schemeClr val="dk1"/>
                </a:solidFill>
                <a:latin typeface="Times New Roman"/>
                <a:ea typeface="Times New Roman"/>
                <a:cs typeface="Times New Roman"/>
                <a:sym typeface="Times New Roman"/>
              </a:rPr>
              <a:t>sin perjuicio de</a:t>
            </a:r>
            <a:r>
              <a:rPr lang="es">
                <a:solidFill>
                  <a:schemeClr val="dk1"/>
                </a:solidFill>
                <a:latin typeface="Times New Roman"/>
                <a:ea typeface="Times New Roman"/>
                <a:cs typeface="Times New Roman"/>
                <a:sym typeface="Times New Roman"/>
              </a:rPr>
              <a:t> la responsabilidad civil, penal o de otra naturaleza, que se regirá por sus propias normas.</a:t>
            </a:r>
            <a:endParaRPr/>
          </a:p>
        </p:txBody>
      </p:sp>
    </p:spTree>
  </p:cSld>
  <p:clrMapOvr>
    <a:masterClrMapping/>
  </p:clrMapOvr>
  <p:transition spd="slow">
    <p:push dir="u"/>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80"/>
          <p:cNvSpPr txBox="1">
            <a:spLocks noGrp="1"/>
          </p:cNvSpPr>
          <p:nvPr>
            <p:ph type="body" idx="1"/>
          </p:nvPr>
        </p:nvSpPr>
        <p:spPr>
          <a:xfrm>
            <a:off x="311700" y="530675"/>
            <a:ext cx="8520600" cy="40383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La </a:t>
            </a:r>
            <a:r>
              <a:rPr lang="es" b="1" u="sng">
                <a:solidFill>
                  <a:schemeClr val="dk1"/>
                </a:solidFill>
                <a:latin typeface="Times New Roman"/>
                <a:ea typeface="Times New Roman"/>
                <a:cs typeface="Times New Roman"/>
                <a:sym typeface="Times New Roman"/>
              </a:rPr>
              <a:t>POTESTAD DISCIPLINARIA DEPORTIVA</a:t>
            </a:r>
            <a:r>
              <a:rPr lang="es">
                <a:solidFill>
                  <a:schemeClr val="dk1"/>
                </a:solidFill>
                <a:latin typeface="Times New Roman"/>
                <a:ea typeface="Times New Roman"/>
                <a:cs typeface="Times New Roman"/>
                <a:sym typeface="Times New Roman"/>
              </a:rPr>
              <a:t> es la facultad que se atribuye a determinados órganos para </a:t>
            </a:r>
            <a:r>
              <a:rPr lang="es" u="sng">
                <a:solidFill>
                  <a:schemeClr val="dk1"/>
                </a:solidFill>
                <a:latin typeface="Times New Roman"/>
                <a:ea typeface="Times New Roman"/>
                <a:cs typeface="Times New Roman"/>
                <a:sym typeface="Times New Roman"/>
              </a:rPr>
              <a:t>investigar y, en su caso, sancionar</a:t>
            </a:r>
            <a:r>
              <a:rPr lang="es">
                <a:solidFill>
                  <a:schemeClr val="dk1"/>
                </a:solidFill>
                <a:latin typeface="Times New Roman"/>
                <a:ea typeface="Times New Roman"/>
                <a:cs typeface="Times New Roman"/>
                <a:sym typeface="Times New Roman"/>
              </a:rPr>
              <a:t> a las personas sometidas a su disciplina deportiva.</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El </a:t>
            </a:r>
            <a:r>
              <a:rPr lang="es" b="1" u="sng">
                <a:solidFill>
                  <a:schemeClr val="dk1"/>
                </a:solidFill>
                <a:latin typeface="Times New Roman"/>
                <a:ea typeface="Times New Roman"/>
                <a:cs typeface="Times New Roman"/>
                <a:sym typeface="Times New Roman"/>
              </a:rPr>
              <a:t>EJERCICIO</a:t>
            </a:r>
            <a:r>
              <a:rPr lang="es">
                <a:solidFill>
                  <a:schemeClr val="dk1"/>
                </a:solidFill>
                <a:latin typeface="Times New Roman"/>
                <a:ea typeface="Times New Roman"/>
                <a:cs typeface="Times New Roman"/>
                <a:sym typeface="Times New Roman"/>
              </a:rPr>
              <a:t> de la potestad disciplinaria deportiva corresponde: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a) A las </a:t>
            </a:r>
            <a:r>
              <a:rPr lang="es" u="sng">
                <a:solidFill>
                  <a:schemeClr val="dk1"/>
                </a:solidFill>
                <a:latin typeface="Times New Roman"/>
                <a:ea typeface="Times New Roman"/>
                <a:cs typeface="Times New Roman"/>
                <a:sym typeface="Times New Roman"/>
              </a:rPr>
              <a:t>federaciones deportivas</a:t>
            </a:r>
            <a:r>
              <a:rPr lang="es">
                <a:solidFill>
                  <a:schemeClr val="dk1"/>
                </a:solidFill>
                <a:latin typeface="Times New Roman"/>
                <a:ea typeface="Times New Roman"/>
                <a:cs typeface="Times New Roman"/>
                <a:sym typeface="Times New Roman"/>
              </a:rPr>
              <a:t> sobre todas las personas físicas o jurídicas federadas, sus directivas o directivos y demás personas sujetas a una relación de especial sujeción.</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b) A los </a:t>
            </a:r>
            <a:r>
              <a:rPr lang="es" u="sng">
                <a:solidFill>
                  <a:schemeClr val="dk1"/>
                </a:solidFill>
                <a:latin typeface="Times New Roman"/>
                <a:ea typeface="Times New Roman"/>
                <a:cs typeface="Times New Roman"/>
                <a:sym typeface="Times New Roman"/>
              </a:rPr>
              <a:t>órganos competentes en el ámbito del deporte escolar y del deporte universitario</a:t>
            </a:r>
            <a:r>
              <a:rPr lang="es">
                <a:solidFill>
                  <a:schemeClr val="dk1"/>
                </a:solidFill>
                <a:latin typeface="Times New Roman"/>
                <a:ea typeface="Times New Roman"/>
                <a:cs typeface="Times New Roman"/>
                <a:sym typeface="Times New Roman"/>
              </a:rPr>
              <a:t> sobre sus participantes.</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c) Al </a:t>
            </a:r>
            <a:r>
              <a:rPr lang="es" u="sng">
                <a:solidFill>
                  <a:schemeClr val="dk1"/>
                </a:solidFill>
                <a:latin typeface="Times New Roman"/>
                <a:ea typeface="Times New Roman"/>
                <a:cs typeface="Times New Roman"/>
                <a:sym typeface="Times New Roman"/>
              </a:rPr>
              <a:t>Comité Vasco de Justicia Deportiva</a:t>
            </a:r>
            <a:r>
              <a:rPr lang="es">
                <a:solidFill>
                  <a:schemeClr val="dk1"/>
                </a:solidFill>
                <a:latin typeface="Times New Roman"/>
                <a:ea typeface="Times New Roman"/>
                <a:cs typeface="Times New Roman"/>
                <a:sym typeface="Times New Roman"/>
              </a:rPr>
              <a:t> sobre las mismas personas y entidades anteriores.</a:t>
            </a:r>
            <a:endParaRPr/>
          </a:p>
        </p:txBody>
      </p:sp>
    </p:spTree>
  </p:cSld>
  <p:clrMapOvr>
    <a:masterClrMapping/>
  </p:clrMapOvr>
  <p:transition spd="slow">
    <p:push dir="u"/>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81"/>
          <p:cNvSpPr txBox="1">
            <a:spLocks noGrp="1"/>
          </p:cNvSpPr>
          <p:nvPr>
            <p:ph type="body" idx="1"/>
          </p:nvPr>
        </p:nvSpPr>
        <p:spPr>
          <a:xfrm>
            <a:off x="311700" y="449025"/>
            <a:ext cx="8520600" cy="41199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La </a:t>
            </a:r>
            <a:r>
              <a:rPr lang="es" b="1" u="sng">
                <a:solidFill>
                  <a:schemeClr val="dk1"/>
                </a:solidFill>
                <a:latin typeface="Times New Roman"/>
                <a:ea typeface="Times New Roman"/>
                <a:cs typeface="Times New Roman"/>
                <a:sym typeface="Times New Roman"/>
              </a:rPr>
              <a:t>DEPURACIÓN DE RESPONSABILIDADES</a:t>
            </a:r>
            <a:r>
              <a:rPr lang="es">
                <a:solidFill>
                  <a:schemeClr val="dk1"/>
                </a:solidFill>
                <a:latin typeface="Times New Roman"/>
                <a:ea typeface="Times New Roman"/>
                <a:cs typeface="Times New Roman"/>
                <a:sym typeface="Times New Roman"/>
              </a:rPr>
              <a:t> disciplinarias se realizará a través del procedimiento ordinario y del procedimiento extraordinario.</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El </a:t>
            </a:r>
            <a:r>
              <a:rPr lang="es" b="1" u="sng">
                <a:solidFill>
                  <a:schemeClr val="dk1"/>
                </a:solidFill>
                <a:latin typeface="Times New Roman"/>
                <a:ea typeface="Times New Roman"/>
                <a:cs typeface="Times New Roman"/>
                <a:sym typeface="Times New Roman"/>
              </a:rPr>
              <a:t>PROCEDIMIENTO ORDINARIO</a:t>
            </a:r>
            <a:r>
              <a:rPr lang="es">
                <a:solidFill>
                  <a:schemeClr val="dk1"/>
                </a:solidFill>
                <a:latin typeface="Times New Roman"/>
                <a:ea typeface="Times New Roman"/>
                <a:cs typeface="Times New Roman"/>
                <a:sym typeface="Times New Roman"/>
              </a:rPr>
              <a:t>, basado en los principios de preferencia y sumariedad, será aplicable cuando se requiera la intervención inmediata de los órganos disciplinarios para garantizar el normal desarrollo de las competiciones. Concretamente, este procedimiento se aplicará para el enjuiciamiento y, en su caso, sanción, de todas aquellas </a:t>
            </a:r>
            <a:r>
              <a:rPr lang="es" u="sng">
                <a:solidFill>
                  <a:schemeClr val="dk1"/>
                </a:solidFill>
                <a:latin typeface="Times New Roman"/>
                <a:ea typeface="Times New Roman"/>
                <a:cs typeface="Times New Roman"/>
                <a:sym typeface="Times New Roman"/>
              </a:rPr>
              <a:t>infracciones cometidas durante el transcurso del juego, o con ocasión del mismo, que figuren en el acta arbitral</a:t>
            </a:r>
            <a:r>
              <a:rPr lang="es">
                <a:solidFill>
                  <a:schemeClr val="dk1"/>
                </a:solidFill>
                <a:latin typeface="Times New Roman"/>
                <a:ea typeface="Times New Roman"/>
                <a:cs typeface="Times New Roman"/>
                <a:sym typeface="Times New Roman"/>
              </a:rPr>
              <a:t>, sus anexos o en los informes de las oficiales y los oficiales federativos, siempre que se notifiquen a las participantes y los participantes o se pongan a su disposición en un breve plazo tras la finalización de los encuentros o pruebas.</a:t>
            </a:r>
            <a:endParaRPr/>
          </a:p>
        </p:txBody>
      </p:sp>
    </p:spTree>
  </p:cSld>
  <p:clrMapOvr>
    <a:masterClrMapping/>
  </p:clrMapOvr>
  <p:transition spd="slow">
    <p:push dir="u"/>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82"/>
          <p:cNvSpPr txBox="1">
            <a:spLocks noGrp="1"/>
          </p:cNvSpPr>
          <p:nvPr>
            <p:ph type="body" idx="1"/>
          </p:nvPr>
        </p:nvSpPr>
        <p:spPr>
          <a:xfrm>
            <a:off x="311700" y="503475"/>
            <a:ext cx="8520600" cy="40653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El </a:t>
            </a:r>
            <a:r>
              <a:rPr lang="es" b="1" u="sng">
                <a:solidFill>
                  <a:schemeClr val="dk1"/>
                </a:solidFill>
                <a:latin typeface="Times New Roman"/>
                <a:ea typeface="Times New Roman"/>
                <a:cs typeface="Times New Roman"/>
                <a:sym typeface="Times New Roman"/>
              </a:rPr>
              <a:t>PROCEDIMIENTO EXTRAORDINARIO</a:t>
            </a:r>
            <a:r>
              <a:rPr lang="es">
                <a:solidFill>
                  <a:schemeClr val="dk1"/>
                </a:solidFill>
                <a:latin typeface="Times New Roman"/>
                <a:ea typeface="Times New Roman"/>
                <a:cs typeface="Times New Roman"/>
                <a:sym typeface="Times New Roman"/>
              </a:rPr>
              <a:t> se aplicará para todos aquellos supuestos no incluidos en el artículo anterior.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El plazo para resolver el expediente extraordinario será de </a:t>
            </a:r>
            <a:r>
              <a:rPr lang="es" u="sng">
                <a:solidFill>
                  <a:schemeClr val="dk1"/>
                </a:solidFill>
                <a:latin typeface="Times New Roman"/>
                <a:ea typeface="Times New Roman"/>
                <a:cs typeface="Times New Roman"/>
                <a:sym typeface="Times New Roman"/>
              </a:rPr>
              <a:t>seis meses</a:t>
            </a:r>
            <a:r>
              <a:rPr lang="es">
                <a:solidFill>
                  <a:schemeClr val="dk1"/>
                </a:solidFill>
                <a:latin typeface="Times New Roman"/>
                <a:ea typeface="Times New Roman"/>
                <a:cs typeface="Times New Roman"/>
                <a:sym typeface="Times New Roman"/>
              </a:rPr>
              <a:t>, transcurrido el cual se producirá la caducidad del mismo.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El ejercicio de la potestad disciplinaria deportiva que se desarrolle mediante el procedimiento administrativo extraordinario deberá </a:t>
            </a:r>
            <a:r>
              <a:rPr lang="es" u="sng">
                <a:solidFill>
                  <a:schemeClr val="dk1"/>
                </a:solidFill>
                <a:latin typeface="Times New Roman"/>
                <a:ea typeface="Times New Roman"/>
                <a:cs typeface="Times New Roman"/>
                <a:sym typeface="Times New Roman"/>
              </a:rPr>
              <a:t>diferenciar</a:t>
            </a:r>
            <a:r>
              <a:rPr lang="es">
                <a:solidFill>
                  <a:schemeClr val="dk1"/>
                </a:solidFill>
                <a:latin typeface="Times New Roman"/>
                <a:ea typeface="Times New Roman"/>
                <a:cs typeface="Times New Roman"/>
                <a:sym typeface="Times New Roman"/>
              </a:rPr>
              <a:t>, en todo caso, la </a:t>
            </a:r>
            <a:r>
              <a:rPr lang="es" u="sng">
                <a:solidFill>
                  <a:schemeClr val="dk1"/>
                </a:solidFill>
                <a:latin typeface="Times New Roman"/>
                <a:ea typeface="Times New Roman"/>
                <a:cs typeface="Times New Roman"/>
                <a:sym typeface="Times New Roman"/>
              </a:rPr>
              <a:t>fase instructora de la sancionadora</a:t>
            </a:r>
            <a:r>
              <a:rPr lang="es">
                <a:solidFill>
                  <a:schemeClr val="dk1"/>
                </a:solidFill>
                <a:latin typeface="Times New Roman"/>
                <a:ea typeface="Times New Roman"/>
                <a:cs typeface="Times New Roman"/>
                <a:sym typeface="Times New Roman"/>
              </a:rPr>
              <a:t>, que se encomendarán a órganos diferentes.</a:t>
            </a:r>
            <a:endParaRPr/>
          </a:p>
        </p:txBody>
      </p:sp>
    </p:spTree>
  </p:cSld>
  <p:clrMapOvr>
    <a:masterClrMapping/>
  </p:clrMapOvr>
  <p:transition spd="slow">
    <p:push dir="u"/>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83"/>
          <p:cNvSpPr txBox="1">
            <a:spLocks noGrp="1"/>
          </p:cNvSpPr>
          <p:nvPr>
            <p:ph type="body" idx="1"/>
          </p:nvPr>
        </p:nvSpPr>
        <p:spPr>
          <a:xfrm>
            <a:off x="311700" y="462650"/>
            <a:ext cx="8520600" cy="41061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Las infracciones disciplinarias deportivas pueden ser </a:t>
            </a:r>
            <a:r>
              <a:rPr lang="es" b="1" u="sng">
                <a:solidFill>
                  <a:schemeClr val="dk1"/>
                </a:solidFill>
                <a:latin typeface="Times New Roman"/>
                <a:ea typeface="Times New Roman"/>
                <a:cs typeface="Times New Roman"/>
                <a:sym typeface="Times New Roman"/>
              </a:rPr>
              <a:t>MUY GRAVES, GRAVES Y LEVES</a:t>
            </a:r>
            <a:r>
              <a:rPr lang="es">
                <a:solidFill>
                  <a:schemeClr val="dk1"/>
                </a:solidFill>
                <a:latin typeface="Times New Roman"/>
                <a:ea typeface="Times New Roman"/>
                <a:cs typeface="Times New Roman"/>
                <a:sym typeface="Times New Roman"/>
              </a:rPr>
              <a:t>. Además de las infracciones descritas en este título, los reglamentos de las distintas entidades podrán tipificar, de acuerdo con los principios y criterios generales establecidos en esta ley, aquellas conductas que deban constituir infracciones muy graves, graves y leves, en función de las particularidades de los distintos deportes y organizaciones.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Las infracciones prescribirán a los </a:t>
            </a:r>
            <a:r>
              <a:rPr lang="es" b="1" u="sng">
                <a:solidFill>
                  <a:schemeClr val="dk1"/>
                </a:solidFill>
                <a:latin typeface="Times New Roman"/>
                <a:ea typeface="Times New Roman"/>
                <a:cs typeface="Times New Roman"/>
                <a:sym typeface="Times New Roman"/>
              </a:rPr>
              <a:t>TRES AÑOS, AL AÑO O AL MES</a:t>
            </a:r>
            <a:r>
              <a:rPr lang="es">
                <a:solidFill>
                  <a:schemeClr val="dk1"/>
                </a:solidFill>
                <a:latin typeface="Times New Roman"/>
                <a:ea typeface="Times New Roman"/>
                <a:cs typeface="Times New Roman"/>
                <a:sym typeface="Times New Roman"/>
              </a:rPr>
              <a:t>, según se trate de infracciones muy graves, graves o leves, comenzándose a contar el plazo de prescripción el día en que la infracción se hubiere cometido.</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84"/>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3220">
                <a:latin typeface="Times New Roman"/>
                <a:ea typeface="Times New Roman"/>
                <a:cs typeface="Times New Roman"/>
                <a:sym typeface="Times New Roman"/>
              </a:rPr>
              <a:t>INSPECCIÓN DEPORTIVA Y RÉGIMEN SANCIONADOR</a:t>
            </a:r>
            <a:endParaRPr sz="3220">
              <a:latin typeface="Times New Roman"/>
              <a:ea typeface="Times New Roman"/>
              <a:cs typeface="Times New Roman"/>
              <a:sym typeface="Times New Roman"/>
            </a:endParaRPr>
          </a:p>
        </p:txBody>
      </p:sp>
      <p:sp>
        <p:nvSpPr>
          <p:cNvPr id="431" name="Google Shape;431;p84"/>
          <p:cNvSpPr txBox="1">
            <a:spLocks noGrp="1"/>
          </p:cNvSpPr>
          <p:nvPr>
            <p:ph type="body" idx="1"/>
          </p:nvPr>
        </p:nvSpPr>
        <p:spPr>
          <a:xfrm>
            <a:off x="311700" y="2000250"/>
            <a:ext cx="8520600" cy="25686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El </a:t>
            </a:r>
            <a:r>
              <a:rPr lang="es" u="sng">
                <a:solidFill>
                  <a:schemeClr val="dk1"/>
                </a:solidFill>
                <a:latin typeface="Times New Roman"/>
                <a:ea typeface="Times New Roman"/>
                <a:cs typeface="Times New Roman"/>
                <a:sym typeface="Times New Roman"/>
              </a:rPr>
              <a:t>departamento de la Administración general de la Comunidad Autónoma competente en materia deportiva</a:t>
            </a:r>
            <a:r>
              <a:rPr lang="es">
                <a:solidFill>
                  <a:schemeClr val="dk1"/>
                </a:solidFill>
                <a:latin typeface="Times New Roman"/>
                <a:ea typeface="Times New Roman"/>
                <a:cs typeface="Times New Roman"/>
                <a:sym typeface="Times New Roman"/>
              </a:rPr>
              <a:t> ejercerá las </a:t>
            </a:r>
            <a:r>
              <a:rPr lang="es" b="1" u="sng">
                <a:solidFill>
                  <a:schemeClr val="dk1"/>
                </a:solidFill>
                <a:latin typeface="Times New Roman"/>
                <a:ea typeface="Times New Roman"/>
                <a:cs typeface="Times New Roman"/>
                <a:sym typeface="Times New Roman"/>
              </a:rPr>
              <a:t>FUNCIONES DE INSPECCIÓN</a:t>
            </a:r>
            <a:r>
              <a:rPr lang="es">
                <a:solidFill>
                  <a:schemeClr val="dk1"/>
                </a:solidFill>
                <a:latin typeface="Times New Roman"/>
                <a:ea typeface="Times New Roman"/>
                <a:cs typeface="Times New Roman"/>
                <a:sym typeface="Times New Roman"/>
              </a:rPr>
              <a:t> de la actividad física y del deporte, controlando el cumplimiento de las disposiciones legales y reglamentarias. Tal competencia se entiende sin perjuicio de la competencia en materia de inspección deportiva que ostentan los órganos forales de los territorios históricos y los municipios en sus respectivos ámbitos.</a:t>
            </a:r>
            <a:endParaRPr/>
          </a:p>
        </p:txBody>
      </p:sp>
    </p:spTree>
  </p:cSld>
  <p:clrMapOvr>
    <a:masterClrMapping/>
  </p:clrMapOvr>
  <p:transition spd="slow">
    <p:push dir="u"/>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85"/>
          <p:cNvSpPr txBox="1">
            <a:spLocks noGrp="1"/>
          </p:cNvSpPr>
          <p:nvPr>
            <p:ph type="body" idx="1"/>
          </p:nvPr>
        </p:nvSpPr>
        <p:spPr>
          <a:xfrm>
            <a:off x="311700" y="530675"/>
            <a:ext cx="8520600" cy="40383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La </a:t>
            </a:r>
            <a:r>
              <a:rPr lang="es" b="1" u="sng">
                <a:solidFill>
                  <a:schemeClr val="dk1"/>
                </a:solidFill>
                <a:latin typeface="Times New Roman"/>
                <a:ea typeface="Times New Roman"/>
                <a:cs typeface="Times New Roman"/>
                <a:sym typeface="Times New Roman"/>
              </a:rPr>
              <a:t>inspección de instalaciones deportivas y de actividad física</a:t>
            </a:r>
            <a:r>
              <a:rPr lang="es">
                <a:solidFill>
                  <a:schemeClr val="dk1"/>
                </a:solidFill>
                <a:latin typeface="Times New Roman"/>
                <a:ea typeface="Times New Roman"/>
                <a:cs typeface="Times New Roman"/>
                <a:sym typeface="Times New Roman"/>
              </a:rPr>
              <a:t> se efectuará, en principio, por la Administración competente para el otorgamiento de las licencias o autorizaciones.</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s" u="sng">
                <a:solidFill>
                  <a:schemeClr val="dk1"/>
                </a:solidFill>
                <a:latin typeface="Times New Roman"/>
                <a:ea typeface="Times New Roman"/>
                <a:cs typeface="Times New Roman"/>
                <a:sym typeface="Times New Roman"/>
              </a:rPr>
              <a:t>El personal o la entidad titular de centros deportivos y de actividad física</a:t>
            </a:r>
            <a:r>
              <a:rPr lang="es">
                <a:solidFill>
                  <a:schemeClr val="dk1"/>
                </a:solidFill>
                <a:latin typeface="Times New Roman"/>
                <a:ea typeface="Times New Roman"/>
                <a:cs typeface="Times New Roman"/>
                <a:sym typeface="Times New Roman"/>
              </a:rPr>
              <a:t> y cualesquiera personas o entidades que presten servicios en este campo estarán </a:t>
            </a:r>
            <a:r>
              <a:rPr lang="es" b="1" u="sng">
                <a:solidFill>
                  <a:schemeClr val="dk1"/>
                </a:solidFill>
                <a:latin typeface="Times New Roman"/>
                <a:ea typeface="Times New Roman"/>
                <a:cs typeface="Times New Roman"/>
                <a:sym typeface="Times New Roman"/>
              </a:rPr>
              <a:t>obligadas a permitir a las inspectoras e inspectores el acceso a sus dependencias y el control y examen de documentos y bienes</a:t>
            </a:r>
            <a:r>
              <a:rPr lang="es">
                <a:solidFill>
                  <a:schemeClr val="dk1"/>
                </a:solidFill>
                <a:latin typeface="Times New Roman"/>
                <a:ea typeface="Times New Roman"/>
                <a:cs typeface="Times New Roman"/>
                <a:sym typeface="Times New Roman"/>
              </a:rPr>
              <a:t>, así como a prestar la colaboración necesaria en la inspección.</a:t>
            </a:r>
            <a:endParaRPr/>
          </a:p>
        </p:txBody>
      </p:sp>
    </p:spTree>
  </p:cSld>
  <p:clrMapOvr>
    <a:masterClrMapping/>
  </p:clrMapOvr>
  <p:transition spd="slow">
    <p:push dir="u"/>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86"/>
          <p:cNvSpPr txBox="1">
            <a:spLocks noGrp="1"/>
          </p:cNvSpPr>
          <p:nvPr>
            <p:ph type="title"/>
          </p:nvPr>
        </p:nvSpPr>
        <p:spPr>
          <a:xfrm>
            <a:off x="311700" y="190500"/>
            <a:ext cx="8520600" cy="721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3220">
                <a:latin typeface="Times New Roman"/>
                <a:ea typeface="Times New Roman"/>
                <a:cs typeface="Times New Roman"/>
                <a:sym typeface="Times New Roman"/>
              </a:rPr>
              <a:t>RÉGIMEN SANCIONADOR</a:t>
            </a:r>
            <a:endParaRPr sz="3220">
              <a:latin typeface="Times New Roman"/>
              <a:ea typeface="Times New Roman"/>
              <a:cs typeface="Times New Roman"/>
              <a:sym typeface="Times New Roman"/>
            </a:endParaRPr>
          </a:p>
        </p:txBody>
      </p:sp>
      <p:sp>
        <p:nvSpPr>
          <p:cNvPr id="442" name="Google Shape;442;p86"/>
          <p:cNvSpPr txBox="1">
            <a:spLocks noGrp="1"/>
          </p:cNvSpPr>
          <p:nvPr>
            <p:ph type="body" idx="1"/>
          </p:nvPr>
        </p:nvSpPr>
        <p:spPr>
          <a:xfrm>
            <a:off x="311700" y="1017725"/>
            <a:ext cx="8520600" cy="3935400"/>
          </a:xfrm>
          <a:prstGeom prst="rect">
            <a:avLst/>
          </a:prstGeom>
        </p:spPr>
        <p:txBody>
          <a:bodyPr spcFirstLastPara="1" wrap="square" lIns="91425" tIns="91425" rIns="91425" bIns="91425" anchor="t" anchorCtr="0">
            <a:noAutofit/>
          </a:bodyPr>
          <a:lstStyle/>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Se aplicará a las acciones u omisiones que tengan lugar en el </a:t>
            </a:r>
            <a:r>
              <a:rPr lang="es" u="sng">
                <a:solidFill>
                  <a:schemeClr val="dk1"/>
                </a:solidFill>
                <a:latin typeface="Times New Roman"/>
                <a:ea typeface="Times New Roman"/>
                <a:cs typeface="Times New Roman"/>
                <a:sym typeface="Times New Roman"/>
              </a:rPr>
              <a:t>ámbito de la Comunidad Autónoma Vasca</a:t>
            </a:r>
            <a:r>
              <a:rPr lang="es">
                <a:solidFill>
                  <a:schemeClr val="dk1"/>
                </a:solidFill>
                <a:latin typeface="Times New Roman"/>
                <a:ea typeface="Times New Roman"/>
                <a:cs typeface="Times New Roman"/>
                <a:sym typeface="Times New Roman"/>
              </a:rPr>
              <a:t> y con </a:t>
            </a:r>
            <a:r>
              <a:rPr lang="es" b="1" u="sng">
                <a:solidFill>
                  <a:schemeClr val="dk1"/>
                </a:solidFill>
                <a:latin typeface="Times New Roman"/>
                <a:ea typeface="Times New Roman"/>
                <a:cs typeface="Times New Roman"/>
                <a:sym typeface="Times New Roman"/>
              </a:rPr>
              <a:t>independencia de la naturaleza o clase de competición deportiva o de actividad</a:t>
            </a:r>
            <a:r>
              <a:rPr lang="es">
                <a:solidFill>
                  <a:schemeClr val="dk1"/>
                </a:solidFill>
                <a:latin typeface="Times New Roman"/>
                <a:ea typeface="Times New Roman"/>
                <a:cs typeface="Times New Roman"/>
                <a:sym typeface="Times New Roman"/>
              </a:rPr>
              <a:t>.</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Constituyen infracciones administrativas en materia de deporte las </a:t>
            </a:r>
            <a:r>
              <a:rPr lang="es" b="1" u="sng">
                <a:solidFill>
                  <a:schemeClr val="dk1"/>
                </a:solidFill>
                <a:latin typeface="Times New Roman"/>
                <a:ea typeface="Times New Roman"/>
                <a:cs typeface="Times New Roman"/>
                <a:sym typeface="Times New Roman"/>
              </a:rPr>
              <a:t>acciones u omisiones tipificadas en el capítulo II del título XIV</a:t>
            </a:r>
            <a:r>
              <a:rPr lang="es">
                <a:solidFill>
                  <a:schemeClr val="dk1"/>
                </a:solidFill>
                <a:latin typeface="Times New Roman"/>
                <a:ea typeface="Times New Roman"/>
                <a:cs typeface="Times New Roman"/>
                <a:sym typeface="Times New Roman"/>
              </a:rPr>
              <a:t>, siendo responsables de las mismas las personas físicas o jurídicas que incurran en ellas a título de dolo o culpa. </a:t>
            </a: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457200" lvl="0" indent="0" algn="just" rtl="0">
              <a:spcBef>
                <a:spcPts val="0"/>
              </a:spcBef>
              <a:spcAft>
                <a:spcPts val="0"/>
              </a:spcAft>
              <a:buNone/>
            </a:pPr>
            <a:r>
              <a:rPr lang="es">
                <a:solidFill>
                  <a:schemeClr val="dk1"/>
                </a:solidFill>
                <a:latin typeface="Times New Roman"/>
                <a:ea typeface="Times New Roman"/>
                <a:cs typeface="Times New Roman"/>
                <a:sym typeface="Times New Roman"/>
              </a:rPr>
              <a:t>Las infracciones administrativas en materia deportiva y de actividad física se clasifican en </a:t>
            </a:r>
            <a:r>
              <a:rPr lang="es" u="sng">
                <a:solidFill>
                  <a:schemeClr val="dk1"/>
                </a:solidFill>
                <a:latin typeface="Times New Roman"/>
                <a:ea typeface="Times New Roman"/>
                <a:cs typeface="Times New Roman"/>
                <a:sym typeface="Times New Roman"/>
              </a:rPr>
              <a:t>muy graves, graves y leves</a:t>
            </a:r>
            <a:r>
              <a:rPr lang="es">
                <a:solidFill>
                  <a:schemeClr val="dk1"/>
                </a:solidFill>
                <a:latin typeface="Times New Roman"/>
                <a:ea typeface="Times New Roman"/>
                <a:cs typeface="Times New Roman"/>
                <a:sym typeface="Times New Roman"/>
              </a:rPr>
              <a:t>. Las infracciones muy graves </a:t>
            </a:r>
            <a:r>
              <a:rPr lang="es" u="sng">
                <a:solidFill>
                  <a:schemeClr val="dk1"/>
                </a:solidFill>
                <a:latin typeface="Times New Roman"/>
                <a:ea typeface="Times New Roman"/>
                <a:cs typeface="Times New Roman"/>
                <a:sym typeface="Times New Roman"/>
              </a:rPr>
              <a:t>prescriben</a:t>
            </a:r>
            <a:r>
              <a:rPr lang="es">
                <a:solidFill>
                  <a:schemeClr val="dk1"/>
                </a:solidFill>
                <a:latin typeface="Times New Roman"/>
                <a:ea typeface="Times New Roman"/>
                <a:cs typeface="Times New Roman"/>
                <a:sym typeface="Times New Roman"/>
              </a:rPr>
              <a:t> a los tres años, las graves al año y las leves a los seis meses, comenzándose a contar el plazo de prescripción el día en que la infracción se hubiera cometido</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87"/>
          <p:cNvSpPr txBox="1">
            <a:spLocks noGrp="1"/>
          </p:cNvSpPr>
          <p:nvPr>
            <p:ph type="body" idx="1"/>
          </p:nvPr>
        </p:nvSpPr>
        <p:spPr>
          <a:xfrm>
            <a:off x="311700" y="476250"/>
            <a:ext cx="8520600" cy="40926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Toda </a:t>
            </a:r>
            <a:r>
              <a:rPr lang="es" b="1" u="sng">
                <a:solidFill>
                  <a:schemeClr val="dk1"/>
                </a:solidFill>
                <a:latin typeface="Times New Roman"/>
                <a:ea typeface="Times New Roman"/>
                <a:cs typeface="Times New Roman"/>
                <a:sym typeface="Times New Roman"/>
              </a:rPr>
              <a:t>infracción administrativa</a:t>
            </a:r>
            <a:r>
              <a:rPr lang="es">
                <a:solidFill>
                  <a:schemeClr val="dk1"/>
                </a:solidFill>
                <a:latin typeface="Times New Roman"/>
                <a:ea typeface="Times New Roman"/>
                <a:cs typeface="Times New Roman"/>
                <a:sym typeface="Times New Roman"/>
              </a:rPr>
              <a:t> podrá dar lugar a: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a) La </a:t>
            </a:r>
            <a:r>
              <a:rPr lang="es" u="sng">
                <a:solidFill>
                  <a:schemeClr val="dk1"/>
                </a:solidFill>
                <a:latin typeface="Times New Roman"/>
                <a:ea typeface="Times New Roman"/>
                <a:cs typeface="Times New Roman"/>
                <a:sym typeface="Times New Roman"/>
              </a:rPr>
              <a:t>imposición de sanciones</a:t>
            </a:r>
            <a:r>
              <a:rPr lang="es">
                <a:solidFill>
                  <a:schemeClr val="dk1"/>
                </a:solidFill>
                <a:latin typeface="Times New Roman"/>
                <a:ea typeface="Times New Roman"/>
                <a:cs typeface="Times New Roman"/>
                <a:sym typeface="Times New Roman"/>
              </a:rPr>
              <a:t>, sin perjuicio de las responsabilidades de cualquier otro orden.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b) La obligación de </a:t>
            </a:r>
            <a:r>
              <a:rPr lang="es" u="sng">
                <a:solidFill>
                  <a:schemeClr val="dk1"/>
                </a:solidFill>
                <a:latin typeface="Times New Roman"/>
                <a:ea typeface="Times New Roman"/>
                <a:cs typeface="Times New Roman"/>
                <a:sym typeface="Times New Roman"/>
              </a:rPr>
              <a:t>reparar los daños y perjuicios</a:t>
            </a:r>
            <a:r>
              <a:rPr lang="es">
                <a:solidFill>
                  <a:schemeClr val="dk1"/>
                </a:solidFill>
                <a:latin typeface="Times New Roman"/>
                <a:ea typeface="Times New Roman"/>
                <a:cs typeface="Times New Roman"/>
                <a:sym typeface="Times New Roman"/>
              </a:rPr>
              <a:t> causados.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c) La adopción de cuantas medidas se precise, para restablecer el orden jurídico infringido y anular los efectos producidos por la infracción. </a:t>
            </a:r>
            <a:endParaRPr/>
          </a:p>
        </p:txBody>
      </p:sp>
    </p:spTree>
  </p:cSld>
  <p:clrMapOvr>
    <a:masterClrMapping/>
  </p:clrMapOvr>
  <p:transition spd="slow">
    <p:push dir="u"/>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88"/>
          <p:cNvSpPr txBox="1">
            <a:spLocks noGrp="1"/>
          </p:cNvSpPr>
          <p:nvPr>
            <p:ph type="body" idx="1"/>
          </p:nvPr>
        </p:nvSpPr>
        <p:spPr>
          <a:xfrm>
            <a:off x="311700" y="435425"/>
            <a:ext cx="8520600" cy="44769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Clr>
                <a:schemeClr val="dk1"/>
              </a:buClr>
              <a:buSzPct val="61111"/>
              <a:buFont typeface="Arial"/>
              <a:buNone/>
            </a:pPr>
            <a:r>
              <a:rPr lang="es">
                <a:solidFill>
                  <a:schemeClr val="dk1"/>
                </a:solidFill>
                <a:latin typeface="Times New Roman"/>
                <a:ea typeface="Times New Roman"/>
                <a:cs typeface="Times New Roman"/>
                <a:sym typeface="Times New Roman"/>
              </a:rPr>
              <a:t>La </a:t>
            </a:r>
            <a:r>
              <a:rPr lang="es" b="1" u="sng">
                <a:solidFill>
                  <a:schemeClr val="dk1"/>
                </a:solidFill>
                <a:latin typeface="Times New Roman"/>
                <a:ea typeface="Times New Roman"/>
                <a:cs typeface="Times New Roman"/>
                <a:sym typeface="Times New Roman"/>
              </a:rPr>
              <a:t>COMISIÓN DE LAS INFRACCIONES DESCRITAS</a:t>
            </a:r>
            <a:r>
              <a:rPr lang="es">
                <a:solidFill>
                  <a:schemeClr val="dk1"/>
                </a:solidFill>
                <a:latin typeface="Times New Roman"/>
                <a:ea typeface="Times New Roman"/>
                <a:cs typeface="Times New Roman"/>
                <a:sym typeface="Times New Roman"/>
              </a:rPr>
              <a:t> podrá ser objeto de las siguientes </a:t>
            </a:r>
            <a:r>
              <a:rPr lang="es" b="1" u="sng">
                <a:solidFill>
                  <a:schemeClr val="dk1"/>
                </a:solidFill>
                <a:latin typeface="Times New Roman"/>
                <a:ea typeface="Times New Roman"/>
                <a:cs typeface="Times New Roman"/>
                <a:sym typeface="Times New Roman"/>
              </a:rPr>
              <a:t>sanciones</a:t>
            </a:r>
            <a:r>
              <a:rPr lang="es">
                <a:solidFill>
                  <a:schemeClr val="dk1"/>
                </a:solidFill>
                <a:latin typeface="Times New Roman"/>
                <a:ea typeface="Times New Roman"/>
                <a:cs typeface="Times New Roman"/>
                <a:sym typeface="Times New Roman"/>
              </a:rPr>
              <a:t>: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a) </a:t>
            </a:r>
            <a:r>
              <a:rPr lang="es" u="sng">
                <a:solidFill>
                  <a:schemeClr val="dk1"/>
                </a:solidFill>
                <a:latin typeface="Times New Roman"/>
                <a:ea typeface="Times New Roman"/>
                <a:cs typeface="Times New Roman"/>
                <a:sym typeface="Times New Roman"/>
              </a:rPr>
              <a:t>Multa</a:t>
            </a:r>
            <a:r>
              <a:rPr lang="es">
                <a:solidFill>
                  <a:schemeClr val="dk1"/>
                </a:solidFill>
                <a:latin typeface="Times New Roman"/>
                <a:ea typeface="Times New Roman"/>
                <a:cs typeface="Times New Roman"/>
                <a:sym typeface="Times New Roman"/>
              </a:rPr>
              <a:t> económica.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ct val="61111"/>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b) </a:t>
            </a:r>
            <a:r>
              <a:rPr lang="es" u="sng">
                <a:solidFill>
                  <a:schemeClr val="dk1"/>
                </a:solidFill>
                <a:latin typeface="Times New Roman"/>
                <a:ea typeface="Times New Roman"/>
                <a:cs typeface="Times New Roman"/>
                <a:sym typeface="Times New Roman"/>
              </a:rPr>
              <a:t>Suspensión</a:t>
            </a:r>
            <a:r>
              <a:rPr lang="es">
                <a:solidFill>
                  <a:schemeClr val="dk1"/>
                </a:solidFill>
                <a:latin typeface="Times New Roman"/>
                <a:ea typeface="Times New Roman"/>
                <a:cs typeface="Times New Roman"/>
                <a:sym typeface="Times New Roman"/>
              </a:rPr>
              <a:t> de actividad.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ct val="61111"/>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c) </a:t>
            </a:r>
            <a:r>
              <a:rPr lang="es" u="sng">
                <a:solidFill>
                  <a:schemeClr val="dk1"/>
                </a:solidFill>
                <a:latin typeface="Times New Roman"/>
                <a:ea typeface="Times New Roman"/>
                <a:cs typeface="Times New Roman"/>
                <a:sym typeface="Times New Roman"/>
              </a:rPr>
              <a:t>Revocación de autorización</a:t>
            </a:r>
            <a:r>
              <a:rPr lang="es">
                <a:solidFill>
                  <a:schemeClr val="dk1"/>
                </a:solidFill>
                <a:latin typeface="Times New Roman"/>
                <a:ea typeface="Times New Roman"/>
                <a:cs typeface="Times New Roman"/>
                <a:sym typeface="Times New Roman"/>
              </a:rPr>
              <a:t> administrativa.</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ct val="61111"/>
              <a:buFont typeface="Arial"/>
              <a:buNone/>
            </a:pPr>
            <a:r>
              <a:rPr lang="es">
                <a:solidFill>
                  <a:schemeClr val="dk1"/>
                </a:solidFill>
                <a:latin typeface="Times New Roman"/>
                <a:ea typeface="Times New Roman"/>
                <a:cs typeface="Times New Roman"/>
                <a:sym typeface="Times New Roman"/>
              </a:rPr>
              <a:t>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d) </a:t>
            </a:r>
            <a:r>
              <a:rPr lang="es" u="sng">
                <a:solidFill>
                  <a:schemeClr val="dk1"/>
                </a:solidFill>
                <a:latin typeface="Times New Roman"/>
                <a:ea typeface="Times New Roman"/>
                <a:cs typeface="Times New Roman"/>
                <a:sym typeface="Times New Roman"/>
              </a:rPr>
              <a:t>Clausura</a:t>
            </a:r>
            <a:r>
              <a:rPr lang="es">
                <a:solidFill>
                  <a:schemeClr val="dk1"/>
                </a:solidFill>
                <a:latin typeface="Times New Roman"/>
                <a:ea typeface="Times New Roman"/>
                <a:cs typeface="Times New Roman"/>
                <a:sym typeface="Times New Roman"/>
              </a:rPr>
              <a:t> de instalaciones deportivas y de actividad física.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ct val="61111"/>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e) </a:t>
            </a:r>
            <a:r>
              <a:rPr lang="es" u="sng">
                <a:solidFill>
                  <a:schemeClr val="dk1"/>
                </a:solidFill>
                <a:latin typeface="Times New Roman"/>
                <a:ea typeface="Times New Roman"/>
                <a:cs typeface="Times New Roman"/>
                <a:sym typeface="Times New Roman"/>
              </a:rPr>
              <a:t>Pérdida del derecho a obtener subvenciones</a:t>
            </a:r>
            <a:r>
              <a:rPr lang="es">
                <a:solidFill>
                  <a:schemeClr val="dk1"/>
                </a:solidFill>
                <a:latin typeface="Times New Roman"/>
                <a:ea typeface="Times New Roman"/>
                <a:cs typeface="Times New Roman"/>
                <a:sym typeface="Times New Roman"/>
              </a:rPr>
              <a:t> o ayudas públicas.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ct val="61111"/>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f) </a:t>
            </a:r>
            <a:r>
              <a:rPr lang="es" u="sng">
                <a:solidFill>
                  <a:schemeClr val="dk1"/>
                </a:solidFill>
                <a:latin typeface="Times New Roman"/>
                <a:ea typeface="Times New Roman"/>
                <a:cs typeface="Times New Roman"/>
                <a:sym typeface="Times New Roman"/>
              </a:rPr>
              <a:t>Prohibición de acceso</a:t>
            </a:r>
            <a:r>
              <a:rPr lang="es">
                <a:solidFill>
                  <a:schemeClr val="dk1"/>
                </a:solidFill>
                <a:latin typeface="Times New Roman"/>
                <a:ea typeface="Times New Roman"/>
                <a:cs typeface="Times New Roman"/>
                <a:sym typeface="Times New Roman"/>
              </a:rPr>
              <a:t> a instalaciones deportivas y de actividad física.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ct val="61111"/>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ct val="61111"/>
              <a:buFont typeface="Arial"/>
              <a:buNone/>
            </a:pPr>
            <a:r>
              <a:rPr lang="es">
                <a:solidFill>
                  <a:schemeClr val="dk1"/>
                </a:solidFill>
                <a:latin typeface="Times New Roman"/>
                <a:ea typeface="Times New Roman"/>
                <a:cs typeface="Times New Roman"/>
                <a:sym typeface="Times New Roman"/>
              </a:rPr>
              <a:t>g) </a:t>
            </a:r>
            <a:r>
              <a:rPr lang="es" u="sng">
                <a:solidFill>
                  <a:schemeClr val="dk1"/>
                </a:solidFill>
                <a:latin typeface="Times New Roman"/>
                <a:ea typeface="Times New Roman"/>
                <a:cs typeface="Times New Roman"/>
                <a:sym typeface="Times New Roman"/>
              </a:rPr>
              <a:t>Inhabilitación</a:t>
            </a:r>
            <a:r>
              <a:rPr lang="es">
                <a:solidFill>
                  <a:schemeClr val="dk1"/>
                </a:solidFill>
                <a:latin typeface="Times New Roman"/>
                <a:ea typeface="Times New Roman"/>
                <a:cs typeface="Times New Roman"/>
                <a:sym typeface="Times New Roman"/>
              </a:rPr>
              <a:t> para organizar actividades deportivas.</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89"/>
          <p:cNvSpPr txBox="1">
            <a:spLocks noGrp="1"/>
          </p:cNvSpPr>
          <p:nvPr>
            <p:ph type="body" idx="1"/>
          </p:nvPr>
        </p:nvSpPr>
        <p:spPr>
          <a:xfrm>
            <a:off x="311700" y="1115775"/>
            <a:ext cx="8520600" cy="34530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El </a:t>
            </a:r>
            <a:r>
              <a:rPr lang="es" b="1" u="sng">
                <a:solidFill>
                  <a:schemeClr val="dk1"/>
                </a:solidFill>
                <a:latin typeface="Times New Roman"/>
                <a:ea typeface="Times New Roman"/>
                <a:cs typeface="Times New Roman"/>
                <a:sym typeface="Times New Roman"/>
              </a:rPr>
              <a:t>EJERCICIO DE LA POTESTAD SANCIONADORA</a:t>
            </a:r>
            <a:r>
              <a:rPr lang="es">
                <a:solidFill>
                  <a:schemeClr val="dk1"/>
                </a:solidFill>
                <a:latin typeface="Times New Roman"/>
                <a:ea typeface="Times New Roman"/>
                <a:cs typeface="Times New Roman"/>
                <a:sym typeface="Times New Roman"/>
              </a:rPr>
              <a:t> corresponderá, en la esfera de sus competencias, a la </a:t>
            </a:r>
            <a:r>
              <a:rPr lang="es" u="sng">
                <a:solidFill>
                  <a:schemeClr val="dk1"/>
                </a:solidFill>
                <a:latin typeface="Times New Roman"/>
                <a:ea typeface="Times New Roman"/>
                <a:cs typeface="Times New Roman"/>
                <a:sym typeface="Times New Roman"/>
              </a:rPr>
              <a:t>Administración general de la Comunidad Autónoma</a:t>
            </a:r>
            <a:r>
              <a:rPr lang="es">
                <a:solidFill>
                  <a:schemeClr val="dk1"/>
                </a:solidFill>
                <a:latin typeface="Times New Roman"/>
                <a:ea typeface="Times New Roman"/>
                <a:cs typeface="Times New Roman"/>
                <a:sym typeface="Times New Roman"/>
              </a:rPr>
              <a:t>, a los </a:t>
            </a:r>
            <a:r>
              <a:rPr lang="es" u="sng">
                <a:solidFill>
                  <a:schemeClr val="dk1"/>
                </a:solidFill>
                <a:latin typeface="Times New Roman"/>
                <a:ea typeface="Times New Roman"/>
                <a:cs typeface="Times New Roman"/>
                <a:sym typeface="Times New Roman"/>
              </a:rPr>
              <a:t>órganos forales de los territorios históricos</a:t>
            </a:r>
            <a:r>
              <a:rPr lang="es">
                <a:solidFill>
                  <a:schemeClr val="dk1"/>
                </a:solidFill>
                <a:latin typeface="Times New Roman"/>
                <a:ea typeface="Times New Roman"/>
                <a:cs typeface="Times New Roman"/>
                <a:sym typeface="Times New Roman"/>
              </a:rPr>
              <a:t> y a los </a:t>
            </a:r>
            <a:r>
              <a:rPr lang="es" u="sng">
                <a:solidFill>
                  <a:schemeClr val="dk1"/>
                </a:solidFill>
                <a:latin typeface="Times New Roman"/>
                <a:ea typeface="Times New Roman"/>
                <a:cs typeface="Times New Roman"/>
                <a:sym typeface="Times New Roman"/>
              </a:rPr>
              <a:t>municipios</a:t>
            </a:r>
            <a:r>
              <a:rPr lang="es">
                <a:solidFill>
                  <a:schemeClr val="dk1"/>
                </a:solidFill>
                <a:latin typeface="Times New Roman"/>
                <a:ea typeface="Times New Roman"/>
                <a:cs typeface="Times New Roman"/>
                <a:sym typeface="Times New Roman"/>
              </a:rPr>
              <a:t>.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El ejercicio de la potestad sancionadora corresponderá a la </a:t>
            </a:r>
            <a:r>
              <a:rPr lang="es" u="sng">
                <a:solidFill>
                  <a:schemeClr val="dk1"/>
                </a:solidFill>
                <a:latin typeface="Times New Roman"/>
                <a:ea typeface="Times New Roman"/>
                <a:cs typeface="Times New Roman"/>
                <a:sym typeface="Times New Roman"/>
              </a:rPr>
              <a:t>administración pública</a:t>
            </a:r>
            <a:r>
              <a:rPr lang="es">
                <a:solidFill>
                  <a:schemeClr val="dk1"/>
                </a:solidFill>
                <a:latin typeface="Times New Roman"/>
                <a:ea typeface="Times New Roman"/>
                <a:cs typeface="Times New Roman"/>
                <a:sym typeface="Times New Roman"/>
              </a:rPr>
              <a:t> del nivel institucional, autonómico, foral o municipal, </a:t>
            </a:r>
            <a:r>
              <a:rPr lang="es" b="1" u="sng">
                <a:solidFill>
                  <a:schemeClr val="dk1"/>
                </a:solidFill>
                <a:latin typeface="Times New Roman"/>
                <a:ea typeface="Times New Roman"/>
                <a:cs typeface="Times New Roman"/>
                <a:sym typeface="Times New Roman"/>
              </a:rPr>
              <a:t>del que emane la norma que se considere infringida</a:t>
            </a:r>
            <a:r>
              <a:rPr lang="es">
                <a:solidFill>
                  <a:schemeClr val="dk1"/>
                </a:solidFill>
                <a:latin typeface="Times New Roman"/>
                <a:ea typeface="Times New Roman"/>
                <a:cs typeface="Times New Roman"/>
                <a:sym typeface="Times New Roman"/>
              </a:rPr>
              <a:t>.</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90"/>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3220">
                <a:latin typeface="Times New Roman"/>
                <a:ea typeface="Times New Roman"/>
                <a:cs typeface="Times New Roman"/>
                <a:sym typeface="Times New Roman"/>
              </a:rPr>
              <a:t>JUSTICIA DEPORTIVA</a:t>
            </a:r>
            <a:endParaRPr sz="3220">
              <a:latin typeface="Times New Roman"/>
              <a:ea typeface="Times New Roman"/>
              <a:cs typeface="Times New Roman"/>
              <a:sym typeface="Times New Roman"/>
            </a:endParaRPr>
          </a:p>
        </p:txBody>
      </p:sp>
      <p:sp>
        <p:nvSpPr>
          <p:cNvPr id="463" name="Google Shape;463;p90"/>
          <p:cNvSpPr txBox="1">
            <a:spLocks noGrp="1"/>
          </p:cNvSpPr>
          <p:nvPr>
            <p:ph type="body" idx="1"/>
          </p:nvPr>
        </p:nvSpPr>
        <p:spPr>
          <a:xfrm>
            <a:off x="311700" y="1401525"/>
            <a:ext cx="8520600" cy="34425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es" b="1" u="sng">
                <a:solidFill>
                  <a:schemeClr val="dk1"/>
                </a:solidFill>
                <a:latin typeface="Times New Roman"/>
                <a:ea typeface="Times New Roman"/>
                <a:cs typeface="Times New Roman"/>
                <a:sym typeface="Times New Roman"/>
              </a:rPr>
              <a:t>RESOLUCIÓN DE CONFLICTOS</a:t>
            </a:r>
            <a:r>
              <a:rPr lang="es">
                <a:solidFill>
                  <a:schemeClr val="dk1"/>
                </a:solidFill>
              </a:rPr>
              <a:t>: </a:t>
            </a:r>
            <a:r>
              <a:rPr lang="es">
                <a:solidFill>
                  <a:schemeClr val="dk1"/>
                </a:solidFill>
                <a:latin typeface="Times New Roman"/>
                <a:ea typeface="Times New Roman"/>
                <a:cs typeface="Times New Roman"/>
                <a:sym typeface="Times New Roman"/>
              </a:rPr>
              <a:t>Los conflictos relativos al ejercicio de las funciones públicas de </a:t>
            </a:r>
            <a:r>
              <a:rPr lang="es" u="sng">
                <a:solidFill>
                  <a:schemeClr val="dk1"/>
                </a:solidFill>
                <a:latin typeface="Times New Roman"/>
                <a:ea typeface="Times New Roman"/>
                <a:cs typeface="Times New Roman"/>
                <a:sym typeface="Times New Roman"/>
              </a:rPr>
              <a:t>carácter administrativo</a:t>
            </a:r>
            <a:r>
              <a:rPr lang="es">
                <a:solidFill>
                  <a:schemeClr val="dk1"/>
                </a:solidFill>
                <a:latin typeface="Times New Roman"/>
                <a:ea typeface="Times New Roman"/>
                <a:cs typeface="Times New Roman"/>
                <a:sym typeface="Times New Roman"/>
              </a:rPr>
              <a:t> de la presente ley se resolverán mediante los </a:t>
            </a:r>
            <a:r>
              <a:rPr lang="es" b="1" u="sng">
                <a:solidFill>
                  <a:schemeClr val="dk1"/>
                </a:solidFill>
                <a:latin typeface="Times New Roman"/>
                <a:ea typeface="Times New Roman"/>
                <a:cs typeface="Times New Roman"/>
                <a:sym typeface="Times New Roman"/>
              </a:rPr>
              <a:t>recursos administrativos previstos en esta ley y</a:t>
            </a:r>
            <a:r>
              <a:rPr lang="es">
                <a:solidFill>
                  <a:schemeClr val="dk1"/>
                </a:solidFill>
                <a:latin typeface="Times New Roman"/>
                <a:ea typeface="Times New Roman"/>
                <a:cs typeface="Times New Roman"/>
                <a:sym typeface="Times New Roman"/>
              </a:rPr>
              <a:t>, asimismo, mediante los recursos administrativos y jurisdiccionales previstos, respectivamente, </a:t>
            </a:r>
            <a:r>
              <a:rPr lang="es" b="1" u="sng">
                <a:solidFill>
                  <a:schemeClr val="dk1"/>
                </a:solidFill>
                <a:latin typeface="Times New Roman"/>
                <a:ea typeface="Times New Roman"/>
                <a:cs typeface="Times New Roman"/>
                <a:sym typeface="Times New Roman"/>
              </a:rPr>
              <a:t>en la Ley 39/2015</a:t>
            </a:r>
            <a:r>
              <a:rPr lang="es">
                <a:solidFill>
                  <a:schemeClr val="dk1"/>
                </a:solidFill>
                <a:latin typeface="Times New Roman"/>
                <a:ea typeface="Times New Roman"/>
                <a:cs typeface="Times New Roman"/>
                <a:sym typeface="Times New Roman"/>
              </a:rPr>
              <a:t>, de 1 de octubre, de Procedimiento Administrativo Común de las Administraciones Públicas </a:t>
            </a:r>
            <a:r>
              <a:rPr lang="es" b="1" u="sng">
                <a:solidFill>
                  <a:schemeClr val="dk1"/>
                </a:solidFill>
                <a:latin typeface="Times New Roman"/>
                <a:ea typeface="Times New Roman"/>
                <a:cs typeface="Times New Roman"/>
                <a:sym typeface="Times New Roman"/>
              </a:rPr>
              <a:t>y en la Ley 29/1998</a:t>
            </a:r>
            <a:r>
              <a:rPr lang="es">
                <a:solidFill>
                  <a:schemeClr val="dk1"/>
                </a:solidFill>
                <a:latin typeface="Times New Roman"/>
                <a:ea typeface="Times New Roman"/>
                <a:cs typeface="Times New Roman"/>
                <a:sym typeface="Times New Roman"/>
              </a:rPr>
              <a:t>, de 13 de julio, reguladora de la Jurisdicción Contencioso-administrativa.</a:t>
            </a:r>
            <a:endParaRPr>
              <a:solidFill>
                <a:schemeClr val="dk1"/>
              </a:solidFill>
              <a:latin typeface="Times New Roman"/>
              <a:ea typeface="Times New Roman"/>
              <a:cs typeface="Times New Roman"/>
              <a:sym typeface="Times New Roman"/>
            </a:endParaRPr>
          </a:p>
          <a:p>
            <a:pPr marL="0" lvl="0" indent="0" algn="just" rtl="0">
              <a:spcBef>
                <a:spcPts val="120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Los conflictos referidos a la </a:t>
            </a:r>
            <a:r>
              <a:rPr lang="es" u="sng">
                <a:solidFill>
                  <a:schemeClr val="dk1"/>
                </a:solidFill>
                <a:latin typeface="Times New Roman"/>
                <a:ea typeface="Times New Roman"/>
                <a:cs typeface="Times New Roman"/>
                <a:sym typeface="Times New Roman"/>
              </a:rPr>
              <a:t>organización y funcionamiento de las federaciones deportivas</a:t>
            </a:r>
            <a:r>
              <a:rPr lang="es">
                <a:solidFill>
                  <a:schemeClr val="dk1"/>
                </a:solidFill>
                <a:latin typeface="Times New Roman"/>
                <a:ea typeface="Times New Roman"/>
                <a:cs typeface="Times New Roman"/>
                <a:sym typeface="Times New Roman"/>
              </a:rPr>
              <a:t> tendrán </a:t>
            </a:r>
            <a:r>
              <a:rPr lang="es" b="1" u="sng">
                <a:solidFill>
                  <a:schemeClr val="dk1"/>
                </a:solidFill>
                <a:latin typeface="Times New Roman"/>
                <a:ea typeface="Times New Roman"/>
                <a:cs typeface="Times New Roman"/>
                <a:sym typeface="Times New Roman"/>
              </a:rPr>
              <a:t>NATURALEZA PRIVADA</a:t>
            </a:r>
            <a:r>
              <a:rPr lang="es">
                <a:solidFill>
                  <a:schemeClr val="dk1"/>
                </a:solidFill>
                <a:latin typeface="Times New Roman"/>
                <a:ea typeface="Times New Roman"/>
                <a:cs typeface="Times New Roman"/>
                <a:sym typeface="Times New Roman"/>
              </a:rPr>
              <a:t>.</a:t>
            </a:r>
            <a:endParaRPr>
              <a:solidFill>
                <a:schemeClr val="dk1"/>
              </a:solidFill>
            </a:endParaRPr>
          </a:p>
        </p:txBody>
      </p:sp>
    </p:spTree>
  </p:cSld>
  <p:clrMapOvr>
    <a:masterClrMapping/>
  </p:clrMapOvr>
  <p:transition spd="slow">
    <p:push dir="u"/>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91"/>
          <p:cNvSpPr txBox="1">
            <a:spLocks noGrp="1"/>
          </p:cNvSpPr>
          <p:nvPr>
            <p:ph type="body" idx="1"/>
          </p:nvPr>
        </p:nvSpPr>
        <p:spPr>
          <a:xfrm>
            <a:off x="311700" y="598725"/>
            <a:ext cx="8520600" cy="39702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El </a:t>
            </a:r>
            <a:r>
              <a:rPr lang="es" b="1" u="sng">
                <a:solidFill>
                  <a:schemeClr val="dk1"/>
                </a:solidFill>
                <a:latin typeface="Times New Roman"/>
                <a:ea typeface="Times New Roman"/>
                <a:cs typeface="Times New Roman"/>
                <a:sym typeface="Times New Roman"/>
              </a:rPr>
              <a:t>COMITÉ VASCO DE JUSTICIA DEPORTIVA</a:t>
            </a:r>
            <a:r>
              <a:rPr lang="es">
                <a:solidFill>
                  <a:schemeClr val="dk1"/>
                </a:solidFill>
                <a:latin typeface="Times New Roman"/>
                <a:ea typeface="Times New Roman"/>
                <a:cs typeface="Times New Roman"/>
                <a:sym typeface="Times New Roman"/>
              </a:rPr>
              <a:t> es el </a:t>
            </a:r>
            <a:r>
              <a:rPr lang="es" u="sng">
                <a:solidFill>
                  <a:schemeClr val="dk1"/>
                </a:solidFill>
                <a:latin typeface="Times New Roman"/>
                <a:ea typeface="Times New Roman"/>
                <a:cs typeface="Times New Roman"/>
                <a:sym typeface="Times New Roman"/>
              </a:rPr>
              <a:t>órgano administrativo superior en materia de justicia deportiva en la Comunidad Autónoma del País Vasco</a:t>
            </a:r>
            <a:r>
              <a:rPr lang="es">
                <a:solidFill>
                  <a:schemeClr val="dk1"/>
                </a:solidFill>
                <a:latin typeface="Times New Roman"/>
                <a:ea typeface="Times New Roman"/>
                <a:cs typeface="Times New Roman"/>
                <a:sym typeface="Times New Roman"/>
              </a:rPr>
              <a:t>.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El Comité Vasco de Justicia Deportiva, adscrito orgánicamente al departamento de la Administración general de la Comunidad Autónoma con competencia en materia deportiva, </a:t>
            </a:r>
            <a:r>
              <a:rPr lang="es" b="1" u="sng">
                <a:solidFill>
                  <a:schemeClr val="dk1"/>
                </a:solidFill>
                <a:latin typeface="Times New Roman"/>
                <a:ea typeface="Times New Roman"/>
                <a:cs typeface="Times New Roman"/>
                <a:sym typeface="Times New Roman"/>
              </a:rPr>
              <a:t>actúa con total independencia de aquel y decide en última instancia administrativa sobre las cuestiones de su competencia</a:t>
            </a:r>
            <a:r>
              <a:rPr lang="es">
                <a:solidFill>
                  <a:schemeClr val="dk1"/>
                </a:solidFill>
                <a:latin typeface="Times New Roman"/>
                <a:ea typeface="Times New Roman"/>
                <a:cs typeface="Times New Roman"/>
                <a:sym typeface="Times New Roman"/>
              </a:rPr>
              <a:t>.</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92"/>
          <p:cNvSpPr txBox="1">
            <a:spLocks noGrp="1"/>
          </p:cNvSpPr>
          <p:nvPr>
            <p:ph type="body" idx="1"/>
          </p:nvPr>
        </p:nvSpPr>
        <p:spPr>
          <a:xfrm>
            <a:off x="311700" y="462650"/>
            <a:ext cx="8520600" cy="41061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Son </a:t>
            </a:r>
            <a:r>
              <a:rPr lang="es" b="1" u="sng">
                <a:solidFill>
                  <a:schemeClr val="dk1"/>
                </a:solidFill>
                <a:latin typeface="Times New Roman"/>
                <a:ea typeface="Times New Roman"/>
                <a:cs typeface="Times New Roman"/>
                <a:sym typeface="Times New Roman"/>
              </a:rPr>
              <a:t>competencias del Comité Vasco de Justicia Deportiva</a:t>
            </a:r>
            <a:r>
              <a:rPr lang="es">
                <a:solidFill>
                  <a:schemeClr val="dk1"/>
                </a:solidFill>
                <a:latin typeface="Times New Roman"/>
                <a:ea typeface="Times New Roman"/>
                <a:cs typeface="Times New Roman"/>
                <a:sym typeface="Times New Roman"/>
              </a:rPr>
              <a:t> las siguientes: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a) El </a:t>
            </a:r>
            <a:r>
              <a:rPr lang="es" u="sng">
                <a:solidFill>
                  <a:schemeClr val="dk1"/>
                </a:solidFill>
                <a:latin typeface="Times New Roman"/>
                <a:ea typeface="Times New Roman"/>
                <a:cs typeface="Times New Roman"/>
                <a:sym typeface="Times New Roman"/>
              </a:rPr>
              <a:t>conocimiento y resolución de los recursos</a:t>
            </a:r>
            <a:r>
              <a:rPr lang="es">
                <a:solidFill>
                  <a:schemeClr val="dk1"/>
                </a:solidFill>
                <a:latin typeface="Times New Roman"/>
                <a:ea typeface="Times New Roman"/>
                <a:cs typeface="Times New Roman"/>
                <a:sym typeface="Times New Roman"/>
              </a:rPr>
              <a:t> que se deduzcan contra los </a:t>
            </a:r>
            <a:r>
              <a:rPr lang="es" u="sng">
                <a:solidFill>
                  <a:schemeClr val="dk1"/>
                </a:solidFill>
                <a:latin typeface="Times New Roman"/>
                <a:ea typeface="Times New Roman"/>
                <a:cs typeface="Times New Roman"/>
                <a:sym typeface="Times New Roman"/>
              </a:rPr>
              <a:t>acuerdos de los órganos deportivos titulares de la potestad disciplinaria deportiva</a:t>
            </a:r>
            <a:r>
              <a:rPr lang="es">
                <a:solidFill>
                  <a:schemeClr val="dk1"/>
                </a:solidFill>
                <a:latin typeface="Times New Roman"/>
                <a:ea typeface="Times New Roman"/>
                <a:cs typeface="Times New Roman"/>
                <a:sym typeface="Times New Roman"/>
              </a:rPr>
              <a:t>.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b) El c</a:t>
            </a:r>
            <a:r>
              <a:rPr lang="es" u="sng">
                <a:solidFill>
                  <a:schemeClr val="dk1"/>
                </a:solidFill>
                <a:latin typeface="Times New Roman"/>
                <a:ea typeface="Times New Roman"/>
                <a:cs typeface="Times New Roman"/>
                <a:sym typeface="Times New Roman"/>
              </a:rPr>
              <a:t>onocimiento y resolución de los recursos</a:t>
            </a:r>
            <a:r>
              <a:rPr lang="es">
                <a:solidFill>
                  <a:schemeClr val="dk1"/>
                </a:solidFill>
                <a:latin typeface="Times New Roman"/>
                <a:ea typeface="Times New Roman"/>
                <a:cs typeface="Times New Roman"/>
                <a:sym typeface="Times New Roman"/>
              </a:rPr>
              <a:t> que se deduzcan contra los </a:t>
            </a:r>
            <a:r>
              <a:rPr lang="es" u="sng">
                <a:solidFill>
                  <a:schemeClr val="dk1"/>
                </a:solidFill>
                <a:latin typeface="Times New Roman"/>
                <a:ea typeface="Times New Roman"/>
                <a:cs typeface="Times New Roman"/>
                <a:sym typeface="Times New Roman"/>
              </a:rPr>
              <a:t>acuerdos de las juntas electorales de las federaciones deportivas</a:t>
            </a:r>
            <a:r>
              <a:rPr lang="es">
                <a:solidFill>
                  <a:schemeClr val="dk1"/>
                </a:solidFill>
                <a:latin typeface="Times New Roman"/>
                <a:ea typeface="Times New Roman"/>
                <a:cs typeface="Times New Roman"/>
                <a:sym typeface="Times New Roman"/>
              </a:rPr>
              <a:t>.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c) El </a:t>
            </a:r>
            <a:r>
              <a:rPr lang="es" u="sng">
                <a:solidFill>
                  <a:schemeClr val="dk1"/>
                </a:solidFill>
                <a:latin typeface="Times New Roman"/>
                <a:ea typeface="Times New Roman"/>
                <a:cs typeface="Times New Roman"/>
                <a:sym typeface="Times New Roman"/>
              </a:rPr>
              <a:t>conocimiento y resolución de cualesquiera recursos contra acuerdos federativos relativos a la calificación y autorización de competiciones oficiales</a:t>
            </a:r>
            <a:r>
              <a:rPr lang="es">
                <a:solidFill>
                  <a:schemeClr val="dk1"/>
                </a:solidFill>
                <a:latin typeface="Times New Roman"/>
                <a:ea typeface="Times New Roman"/>
                <a:cs typeface="Times New Roman"/>
                <a:sym typeface="Times New Roman"/>
              </a:rPr>
              <a:t>.</a:t>
            </a:r>
            <a:endParaRPr/>
          </a:p>
        </p:txBody>
      </p:sp>
    </p:spTree>
  </p:cSld>
  <p:clrMapOvr>
    <a:masterClrMapping/>
  </p:clrMapOvr>
  <p:transition spd="slow">
    <p:push dir="u"/>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93"/>
          <p:cNvSpPr txBox="1">
            <a:spLocks noGrp="1"/>
          </p:cNvSpPr>
          <p:nvPr>
            <p:ph type="body" idx="1"/>
          </p:nvPr>
        </p:nvSpPr>
        <p:spPr>
          <a:xfrm>
            <a:off x="311700" y="530675"/>
            <a:ext cx="8520600" cy="40383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d) El </a:t>
            </a:r>
            <a:r>
              <a:rPr lang="es" u="sng">
                <a:solidFill>
                  <a:schemeClr val="dk1"/>
                </a:solidFill>
                <a:latin typeface="Times New Roman"/>
                <a:ea typeface="Times New Roman"/>
                <a:cs typeface="Times New Roman"/>
                <a:sym typeface="Times New Roman"/>
              </a:rPr>
              <a:t>conocimiento y resolución de cualesquiera recursos</a:t>
            </a:r>
            <a:r>
              <a:rPr lang="es">
                <a:solidFill>
                  <a:schemeClr val="dk1"/>
                </a:solidFill>
                <a:latin typeface="Times New Roman"/>
                <a:ea typeface="Times New Roman"/>
                <a:cs typeface="Times New Roman"/>
                <a:sym typeface="Times New Roman"/>
              </a:rPr>
              <a:t> relativos a la </a:t>
            </a:r>
            <a:r>
              <a:rPr lang="es" u="sng">
                <a:solidFill>
                  <a:schemeClr val="dk1"/>
                </a:solidFill>
                <a:latin typeface="Times New Roman"/>
                <a:ea typeface="Times New Roman"/>
                <a:cs typeface="Times New Roman"/>
                <a:sym typeface="Times New Roman"/>
              </a:rPr>
              <a:t>emisión, denegación, cancelación, suspensión y actos análogos relativos a las licencias federativas</a:t>
            </a:r>
            <a:r>
              <a:rPr lang="es">
                <a:solidFill>
                  <a:schemeClr val="dk1"/>
                </a:solidFill>
                <a:latin typeface="Times New Roman"/>
                <a:ea typeface="Times New Roman"/>
                <a:cs typeface="Times New Roman"/>
                <a:sym typeface="Times New Roman"/>
              </a:rPr>
              <a:t>.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e) El </a:t>
            </a:r>
            <a:r>
              <a:rPr lang="es" u="sng">
                <a:solidFill>
                  <a:schemeClr val="dk1"/>
                </a:solidFill>
                <a:latin typeface="Times New Roman"/>
                <a:ea typeface="Times New Roman"/>
                <a:cs typeface="Times New Roman"/>
                <a:sym typeface="Times New Roman"/>
              </a:rPr>
              <a:t>conocimiento y resolución de los conflictos que se puedan suscitar entre las federaciones en el ejercicio de sus funciones</a:t>
            </a:r>
            <a:r>
              <a:rPr lang="es">
                <a:solidFill>
                  <a:schemeClr val="dk1"/>
                </a:solidFill>
                <a:latin typeface="Times New Roman"/>
                <a:ea typeface="Times New Roman"/>
                <a:cs typeface="Times New Roman"/>
                <a:sym typeface="Times New Roman"/>
              </a:rPr>
              <a:t> de carácter administrativo.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f) El </a:t>
            </a:r>
            <a:r>
              <a:rPr lang="es" u="sng">
                <a:solidFill>
                  <a:schemeClr val="dk1"/>
                </a:solidFill>
                <a:latin typeface="Times New Roman"/>
                <a:ea typeface="Times New Roman"/>
                <a:cs typeface="Times New Roman"/>
                <a:sym typeface="Times New Roman"/>
              </a:rPr>
              <a:t>conocimiento y resolución de cuantas cuestiones sobre las materias precedentes estime tratar de oficio o a instancia del departamento de la Administración general de la Comunidad Autónoma competente</a:t>
            </a:r>
            <a:r>
              <a:rPr lang="es">
                <a:solidFill>
                  <a:schemeClr val="dk1"/>
                </a:solidFill>
                <a:latin typeface="Times New Roman"/>
                <a:ea typeface="Times New Roman"/>
                <a:cs typeface="Times New Roman"/>
                <a:sym typeface="Times New Roman"/>
              </a:rPr>
              <a:t> en materia deportiva.</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94"/>
          <p:cNvSpPr txBox="1">
            <a:spLocks noGrp="1"/>
          </p:cNvSpPr>
          <p:nvPr>
            <p:ph type="body" idx="1"/>
          </p:nvPr>
        </p:nvSpPr>
        <p:spPr>
          <a:xfrm>
            <a:off x="311700" y="884475"/>
            <a:ext cx="8520600" cy="36843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Clr>
                <a:schemeClr val="dk1"/>
              </a:buClr>
              <a:buSzPts val="1100"/>
              <a:buFont typeface="Arial"/>
              <a:buNone/>
            </a:pPr>
            <a:r>
              <a:rPr lang="es" b="1" u="sng">
                <a:solidFill>
                  <a:schemeClr val="dk1"/>
                </a:solidFill>
                <a:latin typeface="Times New Roman"/>
                <a:ea typeface="Times New Roman"/>
                <a:cs typeface="Times New Roman"/>
                <a:sym typeface="Times New Roman"/>
              </a:rPr>
              <a:t>ARBITRAJE Y MEDIACIÓN</a:t>
            </a:r>
            <a:r>
              <a:rPr lang="es">
                <a:solidFill>
                  <a:schemeClr val="dk1"/>
                </a:solidFill>
                <a:latin typeface="Times New Roman"/>
                <a:ea typeface="Times New Roman"/>
                <a:cs typeface="Times New Roman"/>
                <a:sym typeface="Times New Roman"/>
              </a:rPr>
              <a:t>: Las </a:t>
            </a:r>
            <a:r>
              <a:rPr lang="es" b="1" u="sng">
                <a:solidFill>
                  <a:schemeClr val="dk1"/>
                </a:solidFill>
                <a:latin typeface="Times New Roman"/>
                <a:ea typeface="Times New Roman"/>
                <a:cs typeface="Times New Roman"/>
                <a:sym typeface="Times New Roman"/>
              </a:rPr>
              <a:t>normas estatutarias o reglamentarias de las federaciones deportivas</a:t>
            </a:r>
            <a:r>
              <a:rPr lang="es">
                <a:solidFill>
                  <a:schemeClr val="dk1"/>
                </a:solidFill>
                <a:latin typeface="Times New Roman"/>
                <a:ea typeface="Times New Roman"/>
                <a:cs typeface="Times New Roman"/>
                <a:sym typeface="Times New Roman"/>
              </a:rPr>
              <a:t> deberán prever y regular, respectivamente, </a:t>
            </a:r>
            <a:r>
              <a:rPr lang="es" u="sng">
                <a:solidFill>
                  <a:schemeClr val="dk1"/>
                </a:solidFill>
                <a:latin typeface="Times New Roman"/>
                <a:ea typeface="Times New Roman"/>
                <a:cs typeface="Times New Roman"/>
                <a:sym typeface="Times New Roman"/>
              </a:rPr>
              <a:t>fórmulas de arbitraje y de mediación para resolver extrajudicialmente las diferencias que puedan plantearse entre sus miembros</a:t>
            </a:r>
            <a:r>
              <a:rPr lang="es">
                <a:solidFill>
                  <a:schemeClr val="dk1"/>
                </a:solidFill>
                <a:latin typeface="Times New Roman"/>
                <a:ea typeface="Times New Roman"/>
                <a:cs typeface="Times New Roman"/>
                <a:sym typeface="Times New Roman"/>
              </a:rPr>
              <a:t>. La aplicación de dichas fórmulas se verificará en los términos, condiciones y efectos de la legislación general sobre arbitraje y en la legislación sobre mediación en asuntos civiles y mercantiles.</a:t>
            </a:r>
            <a:endParaRPr/>
          </a:p>
        </p:txBody>
      </p:sp>
    </p:spTree>
  </p:cSld>
  <p:clrMapOvr>
    <a:masterClrMapping/>
  </p:clrMapOvr>
  <p:transition spd="slow">
    <p:push dir="u"/>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95"/>
          <p:cNvSpPr txBox="1">
            <a:spLocks noGrp="1"/>
          </p:cNvSpPr>
          <p:nvPr>
            <p:ph type="body" idx="1"/>
          </p:nvPr>
        </p:nvSpPr>
        <p:spPr>
          <a:xfrm>
            <a:off x="311700" y="489850"/>
            <a:ext cx="8520600" cy="42999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es" b="1" u="sng">
                <a:solidFill>
                  <a:schemeClr val="dk1"/>
                </a:solidFill>
                <a:latin typeface="Times New Roman"/>
                <a:ea typeface="Times New Roman"/>
                <a:cs typeface="Times New Roman"/>
                <a:sym typeface="Times New Roman"/>
              </a:rPr>
              <a:t>Dichas normas deberán contemplar</a:t>
            </a:r>
            <a:r>
              <a:rPr lang="es">
                <a:solidFill>
                  <a:schemeClr val="dk1"/>
                </a:solidFill>
                <a:latin typeface="Times New Roman"/>
                <a:ea typeface="Times New Roman"/>
                <a:cs typeface="Times New Roman"/>
                <a:sym typeface="Times New Roman"/>
              </a:rPr>
              <a:t> los siguientes aspectos: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a) Relación de </a:t>
            </a:r>
            <a:r>
              <a:rPr lang="es" u="sng">
                <a:solidFill>
                  <a:schemeClr val="dk1"/>
                </a:solidFill>
                <a:latin typeface="Times New Roman"/>
                <a:ea typeface="Times New Roman"/>
                <a:cs typeface="Times New Roman"/>
                <a:sym typeface="Times New Roman"/>
              </a:rPr>
              <a:t>cuestiones que puedan ser objeto de arbitraje y mediación</a:t>
            </a:r>
            <a:r>
              <a:rPr lang="es">
                <a:solidFill>
                  <a:schemeClr val="dk1"/>
                </a:solidFill>
                <a:latin typeface="Times New Roman"/>
                <a:ea typeface="Times New Roman"/>
                <a:cs typeface="Times New Roman"/>
                <a:sym typeface="Times New Roman"/>
              </a:rPr>
              <a:t>.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b) </a:t>
            </a:r>
            <a:r>
              <a:rPr lang="es" u="sng">
                <a:solidFill>
                  <a:schemeClr val="dk1"/>
                </a:solidFill>
                <a:latin typeface="Times New Roman"/>
                <a:ea typeface="Times New Roman"/>
                <a:cs typeface="Times New Roman"/>
                <a:sym typeface="Times New Roman"/>
              </a:rPr>
              <a:t>Formas de aceptación</a:t>
            </a:r>
            <a:r>
              <a:rPr lang="es">
                <a:solidFill>
                  <a:schemeClr val="dk1"/>
                </a:solidFill>
                <a:latin typeface="Times New Roman"/>
                <a:ea typeface="Times New Roman"/>
                <a:cs typeface="Times New Roman"/>
                <a:sym typeface="Times New Roman"/>
              </a:rPr>
              <a:t> de tales fórmulas por las personas afectadas.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c) </a:t>
            </a:r>
            <a:r>
              <a:rPr lang="es" u="sng">
                <a:solidFill>
                  <a:schemeClr val="dk1"/>
                </a:solidFill>
                <a:latin typeface="Times New Roman"/>
                <a:ea typeface="Times New Roman"/>
                <a:cs typeface="Times New Roman"/>
                <a:sym typeface="Times New Roman"/>
              </a:rPr>
              <a:t>Procedimiento de aplicación</a:t>
            </a:r>
            <a:r>
              <a:rPr lang="es">
                <a:solidFill>
                  <a:schemeClr val="dk1"/>
                </a:solidFill>
                <a:latin typeface="Times New Roman"/>
                <a:ea typeface="Times New Roman"/>
                <a:cs typeface="Times New Roman"/>
                <a:sym typeface="Times New Roman"/>
              </a:rPr>
              <a:t> de dichas fórmulas.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None/>
            </a:pPr>
            <a:r>
              <a:rPr lang="es">
                <a:solidFill>
                  <a:schemeClr val="dk1"/>
                </a:solidFill>
                <a:latin typeface="Times New Roman"/>
                <a:ea typeface="Times New Roman"/>
                <a:cs typeface="Times New Roman"/>
                <a:sym typeface="Times New Roman"/>
              </a:rPr>
              <a:t>d) </a:t>
            </a:r>
            <a:r>
              <a:rPr lang="es" u="sng">
                <a:solidFill>
                  <a:schemeClr val="dk1"/>
                </a:solidFill>
                <a:latin typeface="Times New Roman"/>
                <a:ea typeface="Times New Roman"/>
                <a:cs typeface="Times New Roman"/>
                <a:sym typeface="Times New Roman"/>
              </a:rPr>
              <a:t>Órganos o personas encargadas de resolver</a:t>
            </a:r>
            <a:r>
              <a:rPr lang="es">
                <a:solidFill>
                  <a:schemeClr val="dk1"/>
                </a:solidFill>
                <a:latin typeface="Times New Roman"/>
                <a:ea typeface="Times New Roman"/>
                <a:cs typeface="Times New Roman"/>
                <a:sym typeface="Times New Roman"/>
              </a:rPr>
              <a:t> el arbitraje o la mediación y procedimiento para su designación. </a:t>
            </a: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r>
              <a:rPr lang="es">
                <a:solidFill>
                  <a:schemeClr val="dk1"/>
                </a:solidFill>
                <a:latin typeface="Times New Roman"/>
                <a:ea typeface="Times New Roman"/>
                <a:cs typeface="Times New Roman"/>
                <a:sym typeface="Times New Roman"/>
              </a:rPr>
              <a:t>e) </a:t>
            </a:r>
            <a:r>
              <a:rPr lang="es" u="sng">
                <a:solidFill>
                  <a:schemeClr val="dk1"/>
                </a:solidFill>
                <a:latin typeface="Times New Roman"/>
                <a:ea typeface="Times New Roman"/>
                <a:cs typeface="Times New Roman"/>
                <a:sym typeface="Times New Roman"/>
              </a:rPr>
              <a:t>Fórmulas de ejecución de los laudos</a:t>
            </a:r>
            <a:r>
              <a:rPr lang="es">
                <a:solidFill>
                  <a:schemeClr val="dk1"/>
                </a:solidFill>
                <a:latin typeface="Times New Roman"/>
                <a:ea typeface="Times New Roman"/>
                <a:cs typeface="Times New Roman"/>
                <a:sym typeface="Times New Roman"/>
              </a:rPr>
              <a:t> en los supuestos de arbitraje.</a:t>
            </a:r>
            <a:endParaRPr>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ransition spd="slow">
    <p:push dir="u"/>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0CB49C-D63C-422C-D185-84E33C6ECA7C}"/>
              </a:ext>
            </a:extLst>
          </p:cNvPr>
          <p:cNvSpPr>
            <a:spLocks noGrp="1"/>
          </p:cNvSpPr>
          <p:nvPr>
            <p:ph type="title"/>
          </p:nvPr>
        </p:nvSpPr>
        <p:spPr/>
        <p:txBody>
          <a:bodyPr>
            <a:normAutofit fontScale="90000"/>
          </a:bodyPr>
          <a:lstStyle/>
          <a:p>
            <a:endParaRPr lang="es-ES"/>
          </a:p>
        </p:txBody>
      </p:sp>
      <p:sp>
        <p:nvSpPr>
          <p:cNvPr id="3" name="Marcador de texto 2">
            <a:extLst>
              <a:ext uri="{FF2B5EF4-FFF2-40B4-BE49-F238E27FC236}">
                <a16:creationId xmlns:a16="http://schemas.microsoft.com/office/drawing/2014/main" id="{F3ECE64B-BE17-AAB7-2D79-E6FCFD66DE40}"/>
              </a:ext>
            </a:extLst>
          </p:cNvPr>
          <p:cNvSpPr>
            <a:spLocks noGrp="1"/>
          </p:cNvSpPr>
          <p:nvPr>
            <p:ph type="body" idx="1"/>
          </p:nvPr>
        </p:nvSpPr>
        <p:spPr/>
        <p:txBody>
          <a:bodyPr>
            <a:normAutofit/>
          </a:bodyPr>
          <a:lstStyle/>
          <a:p>
            <a:pPr algn="ctr"/>
            <a:r>
              <a:rPr lang="es-ES" sz="6000" dirty="0"/>
              <a:t>ESKERRIK ASKO</a:t>
            </a:r>
          </a:p>
          <a:p>
            <a:pPr algn="ctr"/>
            <a:endParaRPr lang="es-ES" sz="6000" dirty="0"/>
          </a:p>
          <a:p>
            <a:pPr algn="ctr"/>
            <a:r>
              <a:rPr lang="es-ES" sz="1800" b="1" dirty="0">
                <a:solidFill>
                  <a:schemeClr val="tx1">
                    <a:lumMod val="95000"/>
                    <a:lumOff val="5000"/>
                  </a:schemeClr>
                </a:solidFill>
                <a:hlinkClick r:id="rId2">
                  <a:extLst>
                    <a:ext uri="{A12FA001-AC4F-418D-AE19-62706E023703}">
                      <ahyp:hlinkClr xmlns:ahyp="http://schemas.microsoft.com/office/drawing/2018/hyperlinkcolor" val="tx"/>
                    </a:ext>
                  </a:extLst>
                </a:hlinkClick>
              </a:rPr>
              <a:t>juancarlos@sotodelcastillo.com</a:t>
            </a:r>
            <a:endParaRPr lang="es-ES" sz="1800" b="1" dirty="0">
              <a:solidFill>
                <a:schemeClr val="tx1">
                  <a:lumMod val="95000"/>
                  <a:lumOff val="5000"/>
                </a:schemeClr>
              </a:solidFill>
            </a:endParaRPr>
          </a:p>
          <a:p>
            <a:pPr algn="ctr"/>
            <a:endParaRPr lang="es-ES" sz="1800" dirty="0"/>
          </a:p>
        </p:txBody>
      </p:sp>
    </p:spTree>
    <p:extLst>
      <p:ext uri="{BB962C8B-B14F-4D97-AF65-F5344CB8AC3E}">
        <p14:creationId xmlns:p14="http://schemas.microsoft.com/office/powerpoint/2010/main" val="876478619"/>
      </p:ext>
    </p:extLst>
  </p:cSld>
  <p:clrMapOvr>
    <a:masterClrMapping/>
  </p:clrMapOvr>
  <p:transition spd="slow">
    <p:push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tras en madera">
  <a:themeElements>
    <a:clrScheme name="Letras en madera">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Letras en madera">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etras en madera">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TM03090434[[fn=Madera]]</Template>
  <TotalTime>19</TotalTime>
  <Words>8386</Words>
  <Application>Microsoft Office PowerPoint</Application>
  <PresentationFormat>Presentación en pantalla (16:9)</PresentationFormat>
  <Paragraphs>420</Paragraphs>
  <Slides>84</Slides>
  <Notes>83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84</vt:i4>
      </vt:variant>
    </vt:vector>
  </HeadingPairs>
  <TitlesOfParts>
    <vt:vector size="90" baseType="lpstr">
      <vt:lpstr>Arial</vt:lpstr>
      <vt:lpstr>Rockwell</vt:lpstr>
      <vt:lpstr>Rockwell Condensed</vt:lpstr>
      <vt:lpstr>Times New Roman</vt:lpstr>
      <vt:lpstr>Wingdings</vt:lpstr>
      <vt:lpstr>Letras en madera</vt:lpstr>
      <vt:lpstr>LEY 2/2023, de 30 de marzo, de la actividad física y del deporte del País Vasco.</vt:lpstr>
      <vt:lpstr>DISPOSICIONES FINALES </vt:lpstr>
      <vt:lpstr>DISPOSICIONES TRANSITORIAS</vt:lpstr>
      <vt:lpstr>MOTIVOS</vt:lpstr>
      <vt:lpstr>OBJETO Y ÁMBITO DE APLICACIÓN</vt:lpstr>
      <vt:lpstr>BUENA GOBERNANZA</vt:lpstr>
      <vt:lpstr>Presentación de PowerPoint</vt:lpstr>
      <vt:lpstr> ENTIDADES DEPORTIVAS</vt:lpstr>
      <vt:lpstr>CLUBES DEPORTIVOS</vt:lpstr>
      <vt:lpstr>AGRUPACIONES DEPORTIVAS</vt:lpstr>
      <vt:lpstr>SOCIEDADES DEPORTIVAS DE CAPITAL</vt:lpstr>
      <vt:lpstr>FEDERACIONES DEPORTIVAS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UNIÓN DE FEDERACIONES DEPORTIVAS VASCAS Y SELECCIONES VASCAS</vt:lpstr>
      <vt:lpstr>Presentación de PowerPoint</vt:lpstr>
      <vt:lpstr>Presentación de PowerPoint</vt:lpstr>
      <vt:lpstr>COMPETICIONES DEPORTIVAS</vt:lpstr>
      <vt:lpstr>Presentación de PowerPoint</vt:lpstr>
      <vt:lpstr>Presentación de PowerPoint</vt:lpstr>
      <vt:lpstr>Presentación de PowerPoint</vt:lpstr>
      <vt:lpstr>Presentación de PowerPoint</vt:lpstr>
      <vt:lpstr>Presentación de PowerPoint</vt:lpstr>
      <vt:lpstr>Presentación de PowerPoint</vt:lpstr>
      <vt:lpstr>LICENCIAS DEPORTIVAS</vt:lpstr>
      <vt:lpstr>Presentación de PowerPoint</vt:lpstr>
      <vt:lpstr>Presentación de PowerPoint</vt:lpstr>
      <vt:lpstr>Presentación de PowerPoint</vt:lpstr>
      <vt:lpstr>INVESTIGACIÓN E INNOVACIÓN</vt:lpstr>
      <vt:lpstr>VOLUNTARIADO DEPORTIVO</vt:lpstr>
      <vt:lpstr>PROTECCIÓN DE LOS DEPORTISTAS MENORES</vt:lpstr>
      <vt:lpstr>Presentación de PowerPoint</vt:lpstr>
      <vt:lpstr>COBERTURA DE RIESGOS Y RESPONSABILIDAD CIVIL</vt:lpstr>
      <vt:lpstr>Presentación de PowerPoint</vt:lpstr>
      <vt:lpstr>ASISTENCIA SANITARIA</vt:lpstr>
      <vt:lpstr>DEPORTE DE ALTO NIVEL</vt:lpstr>
      <vt:lpstr>Presentación de PowerPoint</vt:lpstr>
      <vt:lpstr>PREVENCIÓN DE LA VIOLENCIA, LA INTOLERANCIA Y LA DISCRIMINACIÓN POR CUALQUIER MOTIVO</vt:lpstr>
      <vt:lpstr>Presentación de PowerPoint</vt:lpstr>
      <vt:lpstr>Presentación de PowerPoint</vt:lpstr>
      <vt:lpstr>Presentación de PowerPoint</vt:lpstr>
      <vt:lpstr>Presentación de PowerPoint</vt:lpstr>
      <vt:lpstr>Presentación de PowerPoint</vt:lpstr>
      <vt:lpstr>Presentación de PowerPoint</vt:lpstr>
      <vt:lpstr>RÉGIMEN DISCIPLINARIO DEPORTIVO</vt:lpstr>
      <vt:lpstr>Presentación de PowerPoint</vt:lpstr>
      <vt:lpstr>Presentación de PowerPoint</vt:lpstr>
      <vt:lpstr>Presentación de PowerPoint</vt:lpstr>
      <vt:lpstr>Presentación de PowerPoint</vt:lpstr>
      <vt:lpstr>Presentación de PowerPoint</vt:lpstr>
      <vt:lpstr>INSPECCIÓN DEPORTIVA Y RÉGIMEN SANCIONADOR</vt:lpstr>
      <vt:lpstr>Presentación de PowerPoint</vt:lpstr>
      <vt:lpstr>RÉGIMEN SANCIONADOR</vt:lpstr>
      <vt:lpstr>Presentación de PowerPoint</vt:lpstr>
      <vt:lpstr>Presentación de PowerPoint</vt:lpstr>
      <vt:lpstr>Presentación de PowerPoint</vt:lpstr>
      <vt:lpstr>JUSTICIA DEPORTIVA</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LEY 2/2023, de 30 de marzo, de la actividad física y del deporte del País Vasco.</dc:title>
  <dc:creator>Juan Carlos</dc:creator>
  <cp:lastModifiedBy>Juan Carlos Soto</cp:lastModifiedBy>
  <cp:revision>2</cp:revision>
  <dcterms:modified xsi:type="dcterms:W3CDTF">2023-05-09T10:37:46Z</dcterms:modified>
</cp:coreProperties>
</file>